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1"/>
  </p:sldMasterIdLst>
  <p:notesMasterIdLst>
    <p:notesMasterId r:id="rId11"/>
  </p:notesMasterIdLst>
  <p:handoutMasterIdLst>
    <p:handoutMasterId r:id="rId12"/>
  </p:handoutMasterIdLst>
  <p:sldIdLst>
    <p:sldId id="971" r:id="rId2"/>
    <p:sldId id="1289" r:id="rId3"/>
    <p:sldId id="1291" r:id="rId4"/>
    <p:sldId id="1302" r:id="rId5"/>
    <p:sldId id="1298" r:id="rId6"/>
    <p:sldId id="1294" r:id="rId7"/>
    <p:sldId id="1295" r:id="rId8"/>
    <p:sldId id="1293" r:id="rId9"/>
    <p:sldId id="1300" r:id="rId10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14D"/>
    <a:srgbClr val="F7D117"/>
    <a:srgbClr val="000066"/>
    <a:srgbClr val="FFFF6F"/>
    <a:srgbClr val="070601"/>
    <a:srgbClr val="EF240F"/>
    <a:srgbClr val="D1CC00"/>
    <a:srgbClr val="2AD408"/>
    <a:srgbClr val="48CC06"/>
    <a:srgbClr val="F72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275" autoAdjust="0"/>
    <p:restoredTop sz="91252" autoAdjust="0"/>
  </p:normalViewPr>
  <p:slideViewPr>
    <p:cSldViewPr>
      <p:cViewPr>
        <p:scale>
          <a:sx n="100" d="100"/>
          <a:sy n="100" d="100"/>
        </p:scale>
        <p:origin x="-122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1984" y="-56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Macintosh%20HD:Users:msvetina:docs:docs:cvv:cvv%20studije:vinjete%20slike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Ali imate v avtu, s katerim se največ vozite, vinjeto?</c:v>
                </c:pt>
              </c:strCache>
            </c:strRef>
          </c:tx>
          <c:dPt>
            <c:idx val="0"/>
            <c:bubble3D val="0"/>
            <c:spPr>
              <a:solidFill>
                <a:srgbClr val="F7D117"/>
              </a:solidFill>
            </c:spPr>
          </c:dPt>
          <c:dPt>
            <c:idx val="1"/>
            <c:bubble3D val="0"/>
            <c:spPr>
              <a:solidFill>
                <a:srgbClr val="00214D"/>
              </a:solidFill>
            </c:spPr>
          </c:dPt>
          <c:dLbls>
            <c:dLbl>
              <c:idx val="0"/>
              <c:layout>
                <c:manualLayout>
                  <c:x val="-6.8138791678817923E-2"/>
                  <c:y val="-0.2411084668610857"/>
                </c:manualLayout>
              </c:layout>
              <c:tx>
                <c:rich>
                  <a:bodyPr/>
                  <a:lstStyle/>
                  <a:p>
                    <a:r>
                      <a:rPr lang="sl-SI" dirty="0" smtClean="0"/>
                      <a:t>DA (</a:t>
                    </a:r>
                    <a:r>
                      <a:rPr lang="en-US" dirty="0" smtClean="0"/>
                      <a:t>87%</a:t>
                    </a:r>
                    <a:r>
                      <a:rPr lang="sl-SI" dirty="0" smtClean="0"/>
                      <a:t>)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3026210265383487E-2"/>
                  <c:y val="0.16177551606144372"/>
                </c:manualLayout>
              </c:layout>
              <c:tx>
                <c:rich>
                  <a:bodyPr/>
                  <a:lstStyle/>
                  <a:p>
                    <a:r>
                      <a:rPr lang="sl-SI" dirty="0" smtClean="0"/>
                      <a:t>NE </a:t>
                    </a:r>
                    <a:r>
                      <a:rPr lang="en-US" dirty="0" smtClean="0"/>
                      <a:t>13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List1!$A$2:$A$3</c:f>
              <c:numCache>
                <c:formatCode>General</c:formatCode>
                <c:ptCount val="2"/>
              </c:numCache>
            </c:numRef>
          </c:cat>
          <c:val>
            <c:numRef>
              <c:f>List1!$B$2:$B$3</c:f>
              <c:numCache>
                <c:formatCode>0%</c:formatCode>
                <c:ptCount val="2"/>
                <c:pt idx="0">
                  <c:v>0.87</c:v>
                </c:pt>
                <c:pt idx="1">
                  <c:v>0.13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Stolpec1</c:v>
                </c:pt>
              </c:strCache>
            </c:strRef>
          </c:tx>
          <c:cat>
            <c:numRef>
              <c:f>List1!$A$2:$A$3</c:f>
              <c:numCache>
                <c:formatCode>General</c:formatCode>
                <c:ptCount val="2"/>
              </c:numCache>
            </c:numRef>
          </c:cat>
          <c:val>
            <c:numRef>
              <c:f>List1!$C$2:$C$3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Če imate vinjeto, kakšna je?</c:v>
                </c:pt>
              </c:strCache>
            </c:strRef>
          </c:tx>
          <c:dPt>
            <c:idx val="0"/>
            <c:bubble3D val="0"/>
            <c:spPr>
              <a:solidFill>
                <a:srgbClr val="F7D117"/>
              </a:solidFill>
            </c:spPr>
          </c:dPt>
          <c:dPt>
            <c:idx val="1"/>
            <c:bubble3D val="0"/>
            <c:spPr>
              <a:solidFill>
                <a:schemeClr val="accent2"/>
              </a:solidFill>
            </c:spPr>
          </c:dPt>
          <c:dPt>
            <c:idx val="2"/>
            <c:bubble3D val="0"/>
            <c:spPr>
              <a:solidFill>
                <a:srgbClr val="00214D"/>
              </a:solidFill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19140662972684E-3"/>
                  <c:y val="9.0707767606584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List1!$A$2:$A$4</c:f>
              <c:strCache>
                <c:ptCount val="3"/>
                <c:pt idx="0">
                  <c:v>letna</c:v>
                </c:pt>
                <c:pt idx="1">
                  <c:v>mesečna</c:v>
                </c:pt>
                <c:pt idx="2">
                  <c:v>tedenska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0.96</c:v>
                </c:pt>
                <c:pt idx="1">
                  <c:v>0.01</c:v>
                </c:pt>
                <c:pt idx="2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err="1"/>
              <a:t>Če</a:t>
            </a:r>
            <a:r>
              <a:rPr lang="en-US" dirty="0"/>
              <a:t> </a:t>
            </a:r>
            <a:r>
              <a:rPr lang="en-US" dirty="0" err="1"/>
              <a:t>imate</a:t>
            </a:r>
            <a:r>
              <a:rPr lang="en-US" dirty="0"/>
              <a:t> v </a:t>
            </a:r>
            <a:r>
              <a:rPr lang="en-US" dirty="0" err="1"/>
              <a:t>družini</a:t>
            </a:r>
            <a:r>
              <a:rPr lang="en-US" baseline="0" dirty="0"/>
              <a:t> </a:t>
            </a:r>
            <a:r>
              <a:rPr lang="en-US" baseline="0" dirty="0" err="1"/>
              <a:t>več</a:t>
            </a:r>
            <a:r>
              <a:rPr lang="en-US" baseline="0" dirty="0"/>
              <a:t> </a:t>
            </a:r>
            <a:r>
              <a:rPr lang="en-US" baseline="0" dirty="0" err="1"/>
              <a:t>kot</a:t>
            </a:r>
            <a:r>
              <a:rPr lang="en-US" baseline="0" dirty="0"/>
              <a:t> </a:t>
            </a:r>
            <a:r>
              <a:rPr lang="en-US" baseline="0" dirty="0" err="1"/>
              <a:t>en</a:t>
            </a:r>
            <a:r>
              <a:rPr lang="en-US" baseline="0" dirty="0"/>
              <a:t> </a:t>
            </a:r>
            <a:r>
              <a:rPr lang="en-US" baseline="0" dirty="0" err="1"/>
              <a:t>avto</a:t>
            </a:r>
            <a:r>
              <a:rPr lang="en-US" baseline="0" dirty="0"/>
              <a:t>, </a:t>
            </a:r>
            <a:r>
              <a:rPr lang="en-US" baseline="0" dirty="0" err="1" smtClean="0"/>
              <a:t>imate</a:t>
            </a:r>
            <a:r>
              <a:rPr lang="en-US" baseline="0" dirty="0" smtClean="0"/>
              <a:t> </a:t>
            </a:r>
            <a:r>
              <a:rPr lang="en-US" baseline="0" dirty="0" err="1"/>
              <a:t>na</a:t>
            </a:r>
            <a:r>
              <a:rPr lang="en-US" baseline="0" dirty="0"/>
              <a:t> </a:t>
            </a:r>
            <a:r>
              <a:rPr lang="en-US" baseline="0" dirty="0" err="1"/>
              <a:t>vseh</a:t>
            </a:r>
            <a:r>
              <a:rPr lang="en-US" baseline="0" dirty="0"/>
              <a:t> </a:t>
            </a:r>
            <a:r>
              <a:rPr lang="en-US" baseline="0" dirty="0" err="1"/>
              <a:t>vinjeto</a:t>
            </a:r>
            <a:r>
              <a:rPr lang="en-US" baseline="0" dirty="0"/>
              <a:t>?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0"/>
        <c:ser>
          <c:idx val="0"/>
          <c:order val="0"/>
          <c:dPt>
            <c:idx val="0"/>
            <c:bubble3D val="0"/>
            <c:spPr>
              <a:solidFill>
                <a:srgbClr val="00214D"/>
              </a:solidFill>
            </c:spPr>
          </c:dPt>
          <c:dPt>
            <c:idx val="1"/>
            <c:bubble3D val="0"/>
            <c:spPr>
              <a:solidFill>
                <a:srgbClr val="F7D117"/>
              </a:solidFill>
            </c:spPr>
          </c:dPt>
          <c:dLbls>
            <c:dLbl>
              <c:idx val="0"/>
              <c:layout>
                <c:manualLayout>
                  <c:x val="-0.13392941333722175"/>
                  <c:y val="-8.2855295105152207E-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4001925974530963"/>
                  <c:y val="-6.062135284800163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Sheet1!$B$19:$C$19</c:f>
              <c:strCache>
                <c:ptCount val="2"/>
                <c:pt idx="0">
                  <c:v>da, na vseh</c:v>
                </c:pt>
                <c:pt idx="1">
                  <c:v>ne na vseh</c:v>
                </c:pt>
              </c:strCache>
            </c:strRef>
          </c:cat>
          <c:val>
            <c:numRef>
              <c:f>Sheet1!$B$20:$C$20</c:f>
              <c:numCache>
                <c:formatCode>General</c:formatCode>
                <c:ptCount val="2"/>
                <c:pt idx="0">
                  <c:v>48</c:v>
                </c:pt>
                <c:pt idx="1">
                  <c:v>52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Kdaj ste kupili zadnjo vinjeto?</c:v>
                </c:pt>
              </c:strCache>
            </c:strRef>
          </c:tx>
          <c:dPt>
            <c:idx val="0"/>
            <c:bubble3D val="0"/>
            <c:spPr>
              <a:solidFill>
                <a:srgbClr val="F7D117"/>
              </a:solidFill>
            </c:spPr>
          </c:dPt>
          <c:dPt>
            <c:idx val="1"/>
            <c:bubble3D val="0"/>
            <c:spPr>
              <a:solidFill>
                <a:srgbClr val="00214D"/>
              </a:solidFill>
            </c:spPr>
          </c:dPt>
          <c:dPt>
            <c:idx val="3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List1!$A$2:$A$5</c:f>
              <c:strCache>
                <c:ptCount val="4"/>
                <c:pt idx="0">
                  <c:v>lani decembra</c:v>
                </c:pt>
                <c:pt idx="1">
                  <c:v>letos januarja</c:v>
                </c:pt>
                <c:pt idx="2">
                  <c:v>letos decembra</c:v>
                </c:pt>
                <c:pt idx="3">
                  <c:v>kasneje med letom</c:v>
                </c:pt>
              </c:strCache>
            </c:strRef>
          </c:cat>
          <c:val>
            <c:numRef>
              <c:f>List1!$B$2:$B$5</c:f>
              <c:numCache>
                <c:formatCode>0%</c:formatCode>
                <c:ptCount val="4"/>
                <c:pt idx="0">
                  <c:v>0.22</c:v>
                </c:pt>
                <c:pt idx="1">
                  <c:v>0.46</c:v>
                </c:pt>
                <c:pt idx="2">
                  <c:v>0.21</c:v>
                </c:pt>
                <c:pt idx="3">
                  <c:v>0.11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Kdo zamenja vinjeto v vašem avtu?</c:v>
                </c:pt>
              </c:strCache>
            </c:strRef>
          </c:tx>
          <c:dPt>
            <c:idx val="0"/>
            <c:bubble3D val="0"/>
            <c:spPr>
              <a:solidFill>
                <a:srgbClr val="00214D"/>
              </a:solidFill>
            </c:spPr>
          </c:dPt>
          <c:dPt>
            <c:idx val="1"/>
            <c:bubble3D val="0"/>
            <c:spPr>
              <a:solidFill>
                <a:srgbClr val="F7D117"/>
              </a:solidFill>
            </c:spPr>
          </c:dPt>
          <c:dPt>
            <c:idx val="2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layout>
                <c:manualLayout>
                  <c:x val="-0.10854889666569456"/>
                  <c:y val="-0.22757101637817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2053441236512102E-2"/>
                  <c:y val="0.137529626291686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91302128900554E-2"/>
                  <c:y val="0.135074016292223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List1!$A$2:$A$4</c:f>
              <c:strCache>
                <c:ptCount val="3"/>
                <c:pt idx="0">
                  <c:v>sam</c:v>
                </c:pt>
                <c:pt idx="1">
                  <c:v>sorodnik</c:v>
                </c:pt>
                <c:pt idx="2">
                  <c:v>drugo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0.85</c:v>
                </c:pt>
                <c:pt idx="1">
                  <c:v>0.09</c:v>
                </c:pt>
                <c:pt idx="2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sl-SI" dirty="0" smtClean="0"/>
              <a:t>Bi imeli na slovenskih avtocestah raje</a:t>
            </a:r>
            <a:r>
              <a:rPr lang="sl-SI" baseline="0" dirty="0" smtClean="0"/>
              <a:t> vinjeto ali sprotno cestninjenje?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Kaj bi imeli raje?</c:v>
                </c:pt>
              </c:strCache>
            </c:strRef>
          </c:tx>
          <c:spPr>
            <a:solidFill>
              <a:srgbClr val="00214D"/>
            </a:solidFill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F7D117"/>
              </a:solidFill>
            </c:spPr>
          </c:dPt>
          <c:dLbls>
            <c:dLbl>
              <c:idx val="0"/>
              <c:layout>
                <c:manualLayout>
                  <c:x val="-0.11132703898123845"/>
                  <c:y val="-0.19453672069347452"/>
                </c:manualLayout>
              </c:layout>
              <c:spPr>
                <a:solidFill>
                  <a:srgbClr val="00214D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0210994459025956"/>
                  <c:y val="0.12644866959805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rgbClr val="F7D117"/>
              </a:solidFill>
            </c:sp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List1!$A$2:$A$3</c:f>
              <c:strCache>
                <c:ptCount val="2"/>
                <c:pt idx="0">
                  <c:v>vinjeto</c:v>
                </c:pt>
                <c:pt idx="1">
                  <c:v>sprotno cestninjenje</c:v>
                </c:pt>
              </c:strCache>
            </c:strRef>
          </c:cat>
          <c:val>
            <c:numRef>
              <c:f>List1!$B$2:$B$3</c:f>
              <c:numCache>
                <c:formatCode>0%</c:formatCode>
                <c:ptCount val="2"/>
                <c:pt idx="0">
                  <c:v>0.71</c:v>
                </c:pt>
                <c:pt idx="1">
                  <c:v>0.28999999999999998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sl-SI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Kako zoprno opravilo se vam zdi menjavanje vinjete?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214D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214D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214D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214D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214D"/>
              </a:solidFill>
            </c:spPr>
          </c:dPt>
          <c:cat>
            <c:strRef>
              <c:f>Sheet1!$B$11:$F$11</c:f>
              <c:strCache>
                <c:ptCount val="5"/>
                <c:pt idx="0">
                  <c:v>1 nikakor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zelo 5</c:v>
                </c:pt>
              </c:strCache>
            </c:strRef>
          </c:cat>
          <c:val>
            <c:numRef>
              <c:f>Sheet1!$B$12:$F$12</c:f>
              <c:numCache>
                <c:formatCode>General</c:formatCode>
                <c:ptCount val="5"/>
                <c:pt idx="0">
                  <c:v>30</c:v>
                </c:pt>
                <c:pt idx="1">
                  <c:v>16</c:v>
                </c:pt>
                <c:pt idx="2">
                  <c:v>20</c:v>
                </c:pt>
                <c:pt idx="3">
                  <c:v>14</c:v>
                </c:pt>
                <c:pt idx="4">
                  <c:v>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1363584"/>
        <c:axId val="111365120"/>
      </c:barChart>
      <c:catAx>
        <c:axId val="111363584"/>
        <c:scaling>
          <c:orientation val="minMax"/>
        </c:scaling>
        <c:delete val="0"/>
        <c:axPos val="b"/>
        <c:majorTickMark val="out"/>
        <c:minorTickMark val="none"/>
        <c:tickLblPos val="nextTo"/>
        <c:crossAx val="111365120"/>
        <c:crosses val="autoZero"/>
        <c:auto val="1"/>
        <c:lblAlgn val="ctr"/>
        <c:lblOffset val="100"/>
        <c:noMultiLvlLbl val="0"/>
      </c:catAx>
      <c:valAx>
        <c:axId val="111365120"/>
        <c:scaling>
          <c:orientation val="minMax"/>
        </c:scaling>
        <c:delete val="0"/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1363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0.89224</cdr:y>
    </cdr:from>
    <cdr:to>
      <cdr:x>0.1126</cdr:x>
      <cdr:y>1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468213" y="4038241"/>
          <a:ext cx="926672" cy="487722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0.89224</cdr:y>
    </cdr:from>
    <cdr:to>
      <cdr:x>0.1126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457200" y="4038241"/>
          <a:ext cx="926672" cy="487722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0.89224</cdr:y>
    </cdr:from>
    <cdr:to>
      <cdr:x>0.1126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457200" y="4038241"/>
          <a:ext cx="926672" cy="487722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0.89224</cdr:y>
    </cdr:from>
    <cdr:to>
      <cdr:x>0.1126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457200" y="4038241"/>
          <a:ext cx="926672" cy="487722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0.89224</cdr:y>
    </cdr:from>
    <cdr:to>
      <cdr:x>0.1126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431254" y="4038241"/>
          <a:ext cx="926672" cy="487722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0.88084</cdr:x>
      <cdr:y>0</cdr:y>
    </cdr:from>
    <cdr:to>
      <cdr:x>1</cdr:x>
      <cdr:y>0.10924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850192" y="-1628800"/>
          <a:ext cx="926672" cy="48772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908" y="1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80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908" y="9427780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 smtClean="0"/>
            </a:lvl1pPr>
          </a:lstStyle>
          <a:p>
            <a:pPr>
              <a:defRPr/>
            </a:pPr>
            <a:fld id="{0CA81DBF-6BD9-4C5B-A19C-2C26D9DDA4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024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908" y="1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5825" y="747713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141" y="4714705"/>
            <a:ext cx="4981393" cy="446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780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908" y="9427780"/>
            <a:ext cx="2944768" cy="49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 smtClean="0"/>
            </a:lvl1pPr>
          </a:lstStyle>
          <a:p>
            <a:pPr>
              <a:defRPr/>
            </a:pPr>
            <a:fld id="{F0A75888-E819-4510-850F-26C214B2DE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697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2C35A14-E42A-405F-9F21-F1AA93D31172}" type="slidenum">
              <a:rPr lang="en-GB" sz="1200"/>
              <a:pPr eaLnBrk="1" hangingPunct="1"/>
              <a:t>1</a:t>
            </a:fld>
            <a:endParaRPr lang="en-GB" sz="1200" dirty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l-SI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42975" eaLnBrk="0" hangingPunct="0">
              <a:defRPr sz="1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E6662CB-7CA2-49D7-904A-B720CBB2DA93}" type="slidenum">
              <a:rPr lang="en-GB" sz="1200"/>
              <a:pPr eaLnBrk="1" hangingPunct="1"/>
              <a:t>2</a:t>
            </a:fld>
            <a:endParaRPr lang="en-GB" sz="1200" dirty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sl-SI" sz="8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VSTOPNA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68"/>
            <a:ext cx="9144000" cy="6850864"/>
          </a:xfrm>
          <a:prstGeom prst="rect">
            <a:avLst/>
          </a:prstGeom>
        </p:spPr>
      </p:pic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683568" y="2636912"/>
            <a:ext cx="7772400" cy="1974081"/>
          </a:xfrm>
        </p:spPr>
        <p:txBody>
          <a:bodyPr/>
          <a:lstStyle/>
          <a:p>
            <a:r>
              <a:rPr lang="sl-SI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Anketa o uporabi vinjet</a:t>
            </a:r>
            <a:endParaRPr lang="sl-SI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Trajanje ankete: december 2015</a:t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Način izvajanja: spletna anketa</a:t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Vzorec:</a:t>
            </a:r>
            <a:r>
              <a:rPr lang="sl-SI" sz="2800" dirty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n = 407 </a:t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Demografija:</a:t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- spol: 71 % moških, 29 % žensk</a:t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- starost: 18 do 74 let</a:t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30B6B-A986-4C89-9CE2-922E0DB885CF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4" name="Slika 3" descr="AMZSlogo_Prim_RG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5" name="Slika 4" descr="SOSlogo_RGB_pl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graphicFrame>
        <p:nvGraphicFramePr>
          <p:cNvPr id="9" name="Ograda vsebin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1638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sl-SI" sz="2800" dirty="0" smtClean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 smtClean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 smtClean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 smtClean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sl-SI" sz="2800" dirty="0" smtClean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r>
              <a:rPr lang="sl-SI" sz="1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>n=369</a:t>
            </a:r>
          </a:p>
          <a:p>
            <a:pPr eaLnBrk="0" hangingPunct="0"/>
            <a:endParaRPr lang="sl-SI" sz="2800" dirty="0">
              <a:solidFill>
                <a:srgbClr val="000066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eaLnBrk="0" hangingPunct="0"/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graphicFrame>
        <p:nvGraphicFramePr>
          <p:cNvPr id="9" name="Ograda vsebin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2909684"/>
              </p:ext>
            </p:extLst>
          </p:nvPr>
        </p:nvGraphicFramePr>
        <p:xfrm>
          <a:off x="468213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  <p:graphicFrame>
        <p:nvGraphicFramePr>
          <p:cNvPr id="9" name="Chart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082738"/>
              </p:ext>
            </p:extLst>
          </p:nvPr>
        </p:nvGraphicFramePr>
        <p:xfrm>
          <a:off x="457200" y="141277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graphicFrame>
        <p:nvGraphicFramePr>
          <p:cNvPr id="9" name="Ograda vsebin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335658"/>
              </p:ext>
            </p:extLst>
          </p:nvPr>
        </p:nvGraphicFramePr>
        <p:xfrm>
          <a:off x="457200" y="1698049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graphicFrame>
        <p:nvGraphicFramePr>
          <p:cNvPr id="9" name="Ograda vsebin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377800"/>
              </p:ext>
            </p:extLst>
          </p:nvPr>
        </p:nvGraphicFramePr>
        <p:xfrm>
          <a:off x="457200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graphicFrame>
        <p:nvGraphicFramePr>
          <p:cNvPr id="9" name="Ograda vsebine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031999"/>
              </p:ext>
            </p:extLst>
          </p:nvPr>
        </p:nvGraphicFramePr>
        <p:xfrm>
          <a:off x="431254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F0C-20B5-405F-BE68-1D6BD0B082E7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1556792"/>
            <a:ext cx="792638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sl-SI" sz="2800" dirty="0" smtClean="0">
                <a:solidFill>
                  <a:srgbClr val="000066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en-US" sz="280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grada številke diapozitiva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230B6B-A986-4C89-9CE2-922E0DB885C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7" name="Slika 6" descr="AMZSlogo_Prim_RGB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72" y="0"/>
            <a:ext cx="857256" cy="857256"/>
          </a:xfrm>
          <a:prstGeom prst="rect">
            <a:avLst/>
          </a:prstGeom>
        </p:spPr>
      </p:pic>
      <p:pic>
        <p:nvPicPr>
          <p:cNvPr id="8" name="Slika 7" descr="SOSlogo_RGB_pla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286520"/>
            <a:ext cx="3071802" cy="395380"/>
          </a:xfrm>
          <a:prstGeom prst="rect">
            <a:avLst/>
          </a:prstGeom>
        </p:spPr>
      </p:pic>
      <p:graphicFrame>
        <p:nvGraphicFramePr>
          <p:cNvPr id="9" name="Chart 3"/>
          <p:cNvGraphicFramePr/>
          <p:nvPr>
            <p:extLst>
              <p:ext uri="{D42A27DB-BD31-4B8C-83A1-F6EECF244321}">
                <p14:modId xmlns:p14="http://schemas.microsoft.com/office/powerpoint/2010/main" val="1168174369"/>
              </p:ext>
            </p:extLst>
          </p:nvPr>
        </p:nvGraphicFramePr>
        <p:xfrm>
          <a:off x="539552" y="1628800"/>
          <a:ext cx="777686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125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Stekanj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23924</TotalTime>
  <Words>120</Words>
  <Application>Microsoft Office PowerPoint</Application>
  <PresentationFormat>Diaprojekcija na zaslonu (4:3)</PresentationFormat>
  <Paragraphs>50</Paragraphs>
  <Slides>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Officeova tema</vt:lpstr>
      <vt:lpstr>Anketa o uporabi vinjet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IER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Strategija AMZS</dc:title>
  <dc:creator>Matej Koren</dc:creator>
  <cp:lastModifiedBy>petra.slanic</cp:lastModifiedBy>
  <cp:revision>1596</cp:revision>
  <cp:lastPrinted>2016-01-19T12:00:10Z</cp:lastPrinted>
  <dcterms:created xsi:type="dcterms:W3CDTF">2001-03-05T12:32:41Z</dcterms:created>
  <dcterms:modified xsi:type="dcterms:W3CDTF">2016-01-19T15:09:30Z</dcterms:modified>
</cp:coreProperties>
</file>