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76" r:id="rId3"/>
    <p:sldId id="277" r:id="rId4"/>
    <p:sldId id="287" r:id="rId5"/>
    <p:sldId id="285" r:id="rId6"/>
    <p:sldId id="279" r:id="rId7"/>
    <p:sldId id="280" r:id="rId8"/>
    <p:sldId id="286" r:id="rId9"/>
    <p:sldId id="282" r:id="rId10"/>
    <p:sldId id="283" r:id="rId11"/>
    <p:sldId id="289" r:id="rId12"/>
  </p:sldIdLst>
  <p:sldSz cx="7559675" cy="10691813"/>
  <p:notesSz cx="7104063" cy="1023461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5806"/>
    <a:srgbClr val="090909"/>
    <a:srgbClr val="47D7FB"/>
    <a:srgbClr val="161C2D"/>
    <a:srgbClr val="323E4F"/>
    <a:srgbClr val="1E72C7"/>
    <a:srgbClr val="060F1F"/>
    <a:srgbClr val="141D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1" autoAdjust="0"/>
    <p:restoredTop sz="94660"/>
  </p:normalViewPr>
  <p:slideViewPr>
    <p:cSldViewPr snapToGrid="0">
      <p:cViewPr varScale="1">
        <p:scale>
          <a:sx n="64" d="100"/>
          <a:sy n="64" d="100"/>
        </p:scale>
        <p:origin x="2208"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t>Modifier le style des sous-titres du masque</a:t>
            </a:r>
            <a:endParaRPr lang="en-US" dirty="0"/>
          </a:p>
        </p:txBody>
      </p:sp>
      <p:sp>
        <p:nvSpPr>
          <p:cNvPr id="4" name="Date Placeholder 3">
            <a:extLst>
              <a:ext uri="{FF2B5EF4-FFF2-40B4-BE49-F238E27FC236}">
                <a16:creationId xmlns:a16="http://schemas.microsoft.com/office/drawing/2014/main" id="{6E1D99FF-DDE3-48D2-9B65-C206318CF907}"/>
              </a:ext>
            </a:extLst>
          </p:cNvPr>
          <p:cNvSpPr>
            <a:spLocks noGrp="1"/>
          </p:cNvSpPr>
          <p:nvPr>
            <p:ph type="dt" sz="half" idx="10"/>
          </p:nvPr>
        </p:nvSpPr>
        <p:spPr/>
        <p:txBody>
          <a:bodyPr/>
          <a:lstStyle>
            <a:lvl1pPr>
              <a:defRPr/>
            </a:lvl1pPr>
          </a:lstStyle>
          <a:p>
            <a:pPr>
              <a:defRPr/>
            </a:pPr>
            <a:fld id="{1842B322-9FA0-4A28-A95B-365413362197}" type="datetimeFigureOut">
              <a:rPr lang="fr-FR"/>
              <a:pPr>
                <a:defRPr/>
              </a:pPr>
              <a:t>19/06/2019</a:t>
            </a:fld>
            <a:endParaRPr lang="fr-FR"/>
          </a:p>
        </p:txBody>
      </p:sp>
      <p:sp>
        <p:nvSpPr>
          <p:cNvPr id="5" name="Footer Placeholder 4">
            <a:extLst>
              <a:ext uri="{FF2B5EF4-FFF2-40B4-BE49-F238E27FC236}">
                <a16:creationId xmlns:a16="http://schemas.microsoft.com/office/drawing/2014/main" id="{1FAC1D6C-EDF4-4150-851F-6203DE9584FD}"/>
              </a:ext>
            </a:extLst>
          </p:cNvPr>
          <p:cNvSpPr>
            <a:spLocks noGrp="1"/>
          </p:cNvSpPr>
          <p:nvPr>
            <p:ph type="ftr" sz="quarter" idx="11"/>
          </p:nvPr>
        </p:nvSpPr>
        <p:spPr/>
        <p:txBody>
          <a:bodyPr/>
          <a:lstStyle>
            <a:lvl1pPr>
              <a:defRPr/>
            </a:lvl1pPr>
          </a:lstStyle>
          <a:p>
            <a:pPr>
              <a:defRPr/>
            </a:pPr>
            <a:endParaRPr lang="fr-FR"/>
          </a:p>
        </p:txBody>
      </p:sp>
      <p:sp>
        <p:nvSpPr>
          <p:cNvPr id="6" name="Slide Number Placeholder 5">
            <a:extLst>
              <a:ext uri="{FF2B5EF4-FFF2-40B4-BE49-F238E27FC236}">
                <a16:creationId xmlns:a16="http://schemas.microsoft.com/office/drawing/2014/main" id="{16D474BD-F90B-40CD-9323-9FE22BD0C44B}"/>
              </a:ext>
            </a:extLst>
          </p:cNvPr>
          <p:cNvSpPr>
            <a:spLocks noGrp="1"/>
          </p:cNvSpPr>
          <p:nvPr>
            <p:ph type="sldNum" sz="quarter" idx="12"/>
          </p:nvPr>
        </p:nvSpPr>
        <p:spPr/>
        <p:txBody>
          <a:bodyPr/>
          <a:lstStyle>
            <a:lvl1pPr>
              <a:defRPr/>
            </a:lvl1pPr>
          </a:lstStyle>
          <a:p>
            <a:pPr>
              <a:defRPr/>
            </a:pPr>
            <a:fld id="{ACE4A35E-59F5-4424-ADE7-99A55B38F828}" type="slidenum">
              <a:rPr lang="fr-FR"/>
              <a:pPr>
                <a:defRPr/>
              </a:pPr>
              <a:t>‹#›</a:t>
            </a:fld>
            <a:endParaRPr lang="fr-FR"/>
          </a:p>
        </p:txBody>
      </p:sp>
    </p:spTree>
    <p:extLst>
      <p:ext uri="{BB962C8B-B14F-4D97-AF65-F5344CB8AC3E}">
        <p14:creationId xmlns:p14="http://schemas.microsoft.com/office/powerpoint/2010/main" val="3295227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6521B8C4-BFBE-4E30-AA0C-DA77C974F170}"/>
              </a:ext>
            </a:extLst>
          </p:cNvPr>
          <p:cNvSpPr>
            <a:spLocks noGrp="1"/>
          </p:cNvSpPr>
          <p:nvPr>
            <p:ph type="dt" sz="half" idx="10"/>
          </p:nvPr>
        </p:nvSpPr>
        <p:spPr/>
        <p:txBody>
          <a:bodyPr/>
          <a:lstStyle>
            <a:lvl1pPr>
              <a:defRPr/>
            </a:lvl1pPr>
          </a:lstStyle>
          <a:p>
            <a:pPr>
              <a:defRPr/>
            </a:pPr>
            <a:fld id="{C153C54D-5C0E-41D4-86F6-D538690CAC0D}" type="datetimeFigureOut">
              <a:rPr lang="fr-FR"/>
              <a:pPr>
                <a:defRPr/>
              </a:pPr>
              <a:t>19/06/2019</a:t>
            </a:fld>
            <a:endParaRPr lang="fr-FR"/>
          </a:p>
        </p:txBody>
      </p:sp>
      <p:sp>
        <p:nvSpPr>
          <p:cNvPr id="5" name="Footer Placeholder 4">
            <a:extLst>
              <a:ext uri="{FF2B5EF4-FFF2-40B4-BE49-F238E27FC236}">
                <a16:creationId xmlns:a16="http://schemas.microsoft.com/office/drawing/2014/main" id="{21EB9B0E-82DD-4737-BE21-03AE7CACA51A}"/>
              </a:ext>
            </a:extLst>
          </p:cNvPr>
          <p:cNvSpPr>
            <a:spLocks noGrp="1"/>
          </p:cNvSpPr>
          <p:nvPr>
            <p:ph type="ftr" sz="quarter" idx="11"/>
          </p:nvPr>
        </p:nvSpPr>
        <p:spPr/>
        <p:txBody>
          <a:bodyPr/>
          <a:lstStyle>
            <a:lvl1pPr>
              <a:defRPr/>
            </a:lvl1pPr>
          </a:lstStyle>
          <a:p>
            <a:pPr>
              <a:defRPr/>
            </a:pPr>
            <a:endParaRPr lang="fr-FR"/>
          </a:p>
        </p:txBody>
      </p:sp>
      <p:sp>
        <p:nvSpPr>
          <p:cNvPr id="6" name="Slide Number Placeholder 5">
            <a:extLst>
              <a:ext uri="{FF2B5EF4-FFF2-40B4-BE49-F238E27FC236}">
                <a16:creationId xmlns:a16="http://schemas.microsoft.com/office/drawing/2014/main" id="{62CC0DBF-697E-42A8-A333-C6BFCF2A9240}"/>
              </a:ext>
            </a:extLst>
          </p:cNvPr>
          <p:cNvSpPr>
            <a:spLocks noGrp="1"/>
          </p:cNvSpPr>
          <p:nvPr>
            <p:ph type="sldNum" sz="quarter" idx="12"/>
          </p:nvPr>
        </p:nvSpPr>
        <p:spPr/>
        <p:txBody>
          <a:bodyPr/>
          <a:lstStyle>
            <a:lvl1pPr>
              <a:defRPr/>
            </a:lvl1pPr>
          </a:lstStyle>
          <a:p>
            <a:pPr>
              <a:defRPr/>
            </a:pPr>
            <a:fld id="{1AB761EE-91DA-4C64-B02F-9CACC08CC03E}" type="slidenum">
              <a:rPr lang="fr-FR"/>
              <a:pPr>
                <a:defRPr/>
              </a:pPr>
              <a:t>‹#›</a:t>
            </a:fld>
            <a:endParaRPr lang="fr-FR"/>
          </a:p>
        </p:txBody>
      </p:sp>
    </p:spTree>
    <p:extLst>
      <p:ext uri="{BB962C8B-B14F-4D97-AF65-F5344CB8AC3E}">
        <p14:creationId xmlns:p14="http://schemas.microsoft.com/office/powerpoint/2010/main" val="2987982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7721C14D-A3B9-4932-99BC-ADB5C0209E9C}"/>
              </a:ext>
            </a:extLst>
          </p:cNvPr>
          <p:cNvSpPr>
            <a:spLocks noGrp="1"/>
          </p:cNvSpPr>
          <p:nvPr>
            <p:ph type="dt" sz="half" idx="10"/>
          </p:nvPr>
        </p:nvSpPr>
        <p:spPr/>
        <p:txBody>
          <a:bodyPr/>
          <a:lstStyle>
            <a:lvl1pPr>
              <a:defRPr/>
            </a:lvl1pPr>
          </a:lstStyle>
          <a:p>
            <a:pPr>
              <a:defRPr/>
            </a:pPr>
            <a:fld id="{9A994259-23A9-4C0E-B498-601E01CC4B92}" type="datetimeFigureOut">
              <a:rPr lang="fr-FR"/>
              <a:pPr>
                <a:defRPr/>
              </a:pPr>
              <a:t>19/06/2019</a:t>
            </a:fld>
            <a:endParaRPr lang="fr-FR"/>
          </a:p>
        </p:txBody>
      </p:sp>
      <p:sp>
        <p:nvSpPr>
          <p:cNvPr id="5" name="Footer Placeholder 4">
            <a:extLst>
              <a:ext uri="{FF2B5EF4-FFF2-40B4-BE49-F238E27FC236}">
                <a16:creationId xmlns:a16="http://schemas.microsoft.com/office/drawing/2014/main" id="{7A931A57-5AC9-4510-BBB8-7C0B1A83D176}"/>
              </a:ext>
            </a:extLst>
          </p:cNvPr>
          <p:cNvSpPr>
            <a:spLocks noGrp="1"/>
          </p:cNvSpPr>
          <p:nvPr>
            <p:ph type="ftr" sz="quarter" idx="11"/>
          </p:nvPr>
        </p:nvSpPr>
        <p:spPr/>
        <p:txBody>
          <a:bodyPr/>
          <a:lstStyle>
            <a:lvl1pPr>
              <a:defRPr/>
            </a:lvl1pPr>
          </a:lstStyle>
          <a:p>
            <a:pPr>
              <a:defRPr/>
            </a:pPr>
            <a:endParaRPr lang="fr-FR"/>
          </a:p>
        </p:txBody>
      </p:sp>
      <p:sp>
        <p:nvSpPr>
          <p:cNvPr id="6" name="Slide Number Placeholder 5">
            <a:extLst>
              <a:ext uri="{FF2B5EF4-FFF2-40B4-BE49-F238E27FC236}">
                <a16:creationId xmlns:a16="http://schemas.microsoft.com/office/drawing/2014/main" id="{131A103E-B87E-4253-965B-0BA96BD10B7B}"/>
              </a:ext>
            </a:extLst>
          </p:cNvPr>
          <p:cNvSpPr>
            <a:spLocks noGrp="1"/>
          </p:cNvSpPr>
          <p:nvPr>
            <p:ph type="sldNum" sz="quarter" idx="12"/>
          </p:nvPr>
        </p:nvSpPr>
        <p:spPr/>
        <p:txBody>
          <a:bodyPr/>
          <a:lstStyle>
            <a:lvl1pPr>
              <a:defRPr/>
            </a:lvl1pPr>
          </a:lstStyle>
          <a:p>
            <a:pPr>
              <a:defRPr/>
            </a:pPr>
            <a:fld id="{24E7C61F-2EFB-4DF6-BCBD-02F135B1C3AF}" type="slidenum">
              <a:rPr lang="fr-FR"/>
              <a:pPr>
                <a:defRPr/>
              </a:pPr>
              <a:t>‹#›</a:t>
            </a:fld>
            <a:endParaRPr lang="fr-FR"/>
          </a:p>
        </p:txBody>
      </p:sp>
    </p:spTree>
    <p:extLst>
      <p:ext uri="{BB962C8B-B14F-4D97-AF65-F5344CB8AC3E}">
        <p14:creationId xmlns:p14="http://schemas.microsoft.com/office/powerpoint/2010/main" val="2688133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1BE31013-8462-41FF-8850-E096BDBE6362}"/>
              </a:ext>
            </a:extLst>
          </p:cNvPr>
          <p:cNvSpPr>
            <a:spLocks noGrp="1"/>
          </p:cNvSpPr>
          <p:nvPr>
            <p:ph type="dt" sz="half" idx="10"/>
          </p:nvPr>
        </p:nvSpPr>
        <p:spPr/>
        <p:txBody>
          <a:bodyPr/>
          <a:lstStyle>
            <a:lvl1pPr>
              <a:defRPr/>
            </a:lvl1pPr>
          </a:lstStyle>
          <a:p>
            <a:pPr>
              <a:defRPr/>
            </a:pPr>
            <a:fld id="{80CA2B23-0407-4A49-B123-CD185A79B4B1}" type="datetimeFigureOut">
              <a:rPr lang="fr-FR"/>
              <a:pPr>
                <a:defRPr/>
              </a:pPr>
              <a:t>19/06/2019</a:t>
            </a:fld>
            <a:endParaRPr lang="fr-FR"/>
          </a:p>
        </p:txBody>
      </p:sp>
      <p:sp>
        <p:nvSpPr>
          <p:cNvPr id="5" name="Footer Placeholder 4">
            <a:extLst>
              <a:ext uri="{FF2B5EF4-FFF2-40B4-BE49-F238E27FC236}">
                <a16:creationId xmlns:a16="http://schemas.microsoft.com/office/drawing/2014/main" id="{7080EF63-8DDA-4B04-ACB3-7D9654D5FC29}"/>
              </a:ext>
            </a:extLst>
          </p:cNvPr>
          <p:cNvSpPr>
            <a:spLocks noGrp="1"/>
          </p:cNvSpPr>
          <p:nvPr>
            <p:ph type="ftr" sz="quarter" idx="11"/>
          </p:nvPr>
        </p:nvSpPr>
        <p:spPr/>
        <p:txBody>
          <a:bodyPr/>
          <a:lstStyle>
            <a:lvl1pPr>
              <a:defRPr/>
            </a:lvl1pPr>
          </a:lstStyle>
          <a:p>
            <a:pPr>
              <a:defRPr/>
            </a:pPr>
            <a:endParaRPr lang="fr-FR"/>
          </a:p>
        </p:txBody>
      </p:sp>
      <p:sp>
        <p:nvSpPr>
          <p:cNvPr id="6" name="Slide Number Placeholder 5">
            <a:extLst>
              <a:ext uri="{FF2B5EF4-FFF2-40B4-BE49-F238E27FC236}">
                <a16:creationId xmlns:a16="http://schemas.microsoft.com/office/drawing/2014/main" id="{D7126DFF-14DD-4C08-BB38-073216580E45}"/>
              </a:ext>
            </a:extLst>
          </p:cNvPr>
          <p:cNvSpPr>
            <a:spLocks noGrp="1"/>
          </p:cNvSpPr>
          <p:nvPr>
            <p:ph type="sldNum" sz="quarter" idx="12"/>
          </p:nvPr>
        </p:nvSpPr>
        <p:spPr/>
        <p:txBody>
          <a:bodyPr/>
          <a:lstStyle>
            <a:lvl1pPr>
              <a:defRPr/>
            </a:lvl1pPr>
          </a:lstStyle>
          <a:p>
            <a:pPr>
              <a:defRPr/>
            </a:pPr>
            <a:fld id="{81F36A7E-8174-4EDB-8612-B3D11DFC40F3}" type="slidenum">
              <a:rPr lang="fr-FR"/>
              <a:pPr>
                <a:defRPr/>
              </a:pPr>
              <a:t>‹#›</a:t>
            </a:fld>
            <a:endParaRPr lang="fr-FR"/>
          </a:p>
        </p:txBody>
      </p:sp>
    </p:spTree>
    <p:extLst>
      <p:ext uri="{BB962C8B-B14F-4D97-AF65-F5344CB8AC3E}">
        <p14:creationId xmlns:p14="http://schemas.microsoft.com/office/powerpoint/2010/main" val="1527889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Modifier les styles du texte du masque</a:t>
            </a:r>
          </a:p>
        </p:txBody>
      </p:sp>
      <p:sp>
        <p:nvSpPr>
          <p:cNvPr id="4" name="Date Placeholder 3">
            <a:extLst>
              <a:ext uri="{FF2B5EF4-FFF2-40B4-BE49-F238E27FC236}">
                <a16:creationId xmlns:a16="http://schemas.microsoft.com/office/drawing/2014/main" id="{1281C231-1AB3-40EF-8A02-3589130EE237}"/>
              </a:ext>
            </a:extLst>
          </p:cNvPr>
          <p:cNvSpPr>
            <a:spLocks noGrp="1"/>
          </p:cNvSpPr>
          <p:nvPr>
            <p:ph type="dt" sz="half" idx="10"/>
          </p:nvPr>
        </p:nvSpPr>
        <p:spPr/>
        <p:txBody>
          <a:bodyPr/>
          <a:lstStyle>
            <a:lvl1pPr>
              <a:defRPr/>
            </a:lvl1pPr>
          </a:lstStyle>
          <a:p>
            <a:pPr>
              <a:defRPr/>
            </a:pPr>
            <a:fld id="{EF7A03EA-BD35-4BCB-B18E-809E9989288E}" type="datetimeFigureOut">
              <a:rPr lang="fr-FR"/>
              <a:pPr>
                <a:defRPr/>
              </a:pPr>
              <a:t>19/06/2019</a:t>
            </a:fld>
            <a:endParaRPr lang="fr-FR"/>
          </a:p>
        </p:txBody>
      </p:sp>
      <p:sp>
        <p:nvSpPr>
          <p:cNvPr id="5" name="Footer Placeholder 4">
            <a:extLst>
              <a:ext uri="{FF2B5EF4-FFF2-40B4-BE49-F238E27FC236}">
                <a16:creationId xmlns:a16="http://schemas.microsoft.com/office/drawing/2014/main" id="{A069C9F8-A1AA-492C-B5CA-EF386246140F}"/>
              </a:ext>
            </a:extLst>
          </p:cNvPr>
          <p:cNvSpPr>
            <a:spLocks noGrp="1"/>
          </p:cNvSpPr>
          <p:nvPr>
            <p:ph type="ftr" sz="quarter" idx="11"/>
          </p:nvPr>
        </p:nvSpPr>
        <p:spPr/>
        <p:txBody>
          <a:bodyPr/>
          <a:lstStyle>
            <a:lvl1pPr>
              <a:defRPr/>
            </a:lvl1pPr>
          </a:lstStyle>
          <a:p>
            <a:pPr>
              <a:defRPr/>
            </a:pPr>
            <a:endParaRPr lang="fr-FR"/>
          </a:p>
        </p:txBody>
      </p:sp>
      <p:sp>
        <p:nvSpPr>
          <p:cNvPr id="6" name="Slide Number Placeholder 5">
            <a:extLst>
              <a:ext uri="{FF2B5EF4-FFF2-40B4-BE49-F238E27FC236}">
                <a16:creationId xmlns:a16="http://schemas.microsoft.com/office/drawing/2014/main" id="{9DF1937A-2EED-4AAF-B976-12369B824F5D}"/>
              </a:ext>
            </a:extLst>
          </p:cNvPr>
          <p:cNvSpPr>
            <a:spLocks noGrp="1"/>
          </p:cNvSpPr>
          <p:nvPr>
            <p:ph type="sldNum" sz="quarter" idx="12"/>
          </p:nvPr>
        </p:nvSpPr>
        <p:spPr/>
        <p:txBody>
          <a:bodyPr/>
          <a:lstStyle>
            <a:lvl1pPr>
              <a:defRPr/>
            </a:lvl1pPr>
          </a:lstStyle>
          <a:p>
            <a:pPr>
              <a:defRPr/>
            </a:pPr>
            <a:fld id="{DC0D7AB8-C70E-4D0F-8BBB-4DC92A6DD1EE}" type="slidenum">
              <a:rPr lang="fr-FR"/>
              <a:pPr>
                <a:defRPr/>
              </a:pPr>
              <a:t>‹#›</a:t>
            </a:fld>
            <a:endParaRPr lang="fr-FR"/>
          </a:p>
        </p:txBody>
      </p:sp>
    </p:spTree>
    <p:extLst>
      <p:ext uri="{BB962C8B-B14F-4D97-AF65-F5344CB8AC3E}">
        <p14:creationId xmlns:p14="http://schemas.microsoft.com/office/powerpoint/2010/main" val="2100625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7F62067D-AB3A-4326-837D-7A44B6E48EC6}"/>
              </a:ext>
            </a:extLst>
          </p:cNvPr>
          <p:cNvSpPr>
            <a:spLocks noGrp="1"/>
          </p:cNvSpPr>
          <p:nvPr>
            <p:ph type="dt" sz="half" idx="10"/>
          </p:nvPr>
        </p:nvSpPr>
        <p:spPr/>
        <p:txBody>
          <a:bodyPr/>
          <a:lstStyle>
            <a:lvl1pPr>
              <a:defRPr/>
            </a:lvl1pPr>
          </a:lstStyle>
          <a:p>
            <a:pPr>
              <a:defRPr/>
            </a:pPr>
            <a:fld id="{FF3C69AC-9F98-49D0-BB8A-88763E495E1D}" type="datetimeFigureOut">
              <a:rPr lang="fr-FR"/>
              <a:pPr>
                <a:defRPr/>
              </a:pPr>
              <a:t>19/06/2019</a:t>
            </a:fld>
            <a:endParaRPr lang="fr-FR"/>
          </a:p>
        </p:txBody>
      </p:sp>
      <p:sp>
        <p:nvSpPr>
          <p:cNvPr id="6" name="Footer Placeholder 4">
            <a:extLst>
              <a:ext uri="{FF2B5EF4-FFF2-40B4-BE49-F238E27FC236}">
                <a16:creationId xmlns:a16="http://schemas.microsoft.com/office/drawing/2014/main" id="{9FDC1CAE-63E3-42B8-A46E-120946656DB3}"/>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60EBA2B2-4BEB-4C57-BC8B-BF740752A521}"/>
              </a:ext>
            </a:extLst>
          </p:cNvPr>
          <p:cNvSpPr>
            <a:spLocks noGrp="1"/>
          </p:cNvSpPr>
          <p:nvPr>
            <p:ph type="sldNum" sz="quarter" idx="12"/>
          </p:nvPr>
        </p:nvSpPr>
        <p:spPr/>
        <p:txBody>
          <a:bodyPr/>
          <a:lstStyle>
            <a:lvl1pPr>
              <a:defRPr/>
            </a:lvl1pPr>
          </a:lstStyle>
          <a:p>
            <a:pPr>
              <a:defRPr/>
            </a:pPr>
            <a:fld id="{BA1CA8F0-ECB4-47C7-8A9C-1B906E416B04}" type="slidenum">
              <a:rPr lang="fr-FR"/>
              <a:pPr>
                <a:defRPr/>
              </a:pPr>
              <a:t>‹#›</a:t>
            </a:fld>
            <a:endParaRPr lang="fr-FR"/>
          </a:p>
        </p:txBody>
      </p:sp>
    </p:spTree>
    <p:extLst>
      <p:ext uri="{BB962C8B-B14F-4D97-AF65-F5344CB8AC3E}">
        <p14:creationId xmlns:p14="http://schemas.microsoft.com/office/powerpoint/2010/main" val="3859945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Modifier les styles du texte du masque</a:t>
            </a:r>
          </a:p>
        </p:txBody>
      </p:sp>
      <p:sp>
        <p:nvSpPr>
          <p:cNvPr id="4" name="Content Placeholder 3"/>
          <p:cNvSpPr>
            <a:spLocks noGrp="1"/>
          </p:cNvSpPr>
          <p:nvPr>
            <p:ph sz="half" idx="2"/>
          </p:nvPr>
        </p:nvSpPr>
        <p:spPr>
          <a:xfrm>
            <a:off x="520713" y="3905482"/>
            <a:ext cx="3198096" cy="57443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Modifier les styles du texte du masque</a:t>
            </a:r>
          </a:p>
        </p:txBody>
      </p:sp>
      <p:sp>
        <p:nvSpPr>
          <p:cNvPr id="6" name="Content Placeholder 5"/>
          <p:cNvSpPr>
            <a:spLocks noGrp="1"/>
          </p:cNvSpPr>
          <p:nvPr>
            <p:ph sz="quarter" idx="4"/>
          </p:nvPr>
        </p:nvSpPr>
        <p:spPr>
          <a:xfrm>
            <a:off x="3827086" y="3905482"/>
            <a:ext cx="3213847" cy="57443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a:extLst>
              <a:ext uri="{FF2B5EF4-FFF2-40B4-BE49-F238E27FC236}">
                <a16:creationId xmlns:a16="http://schemas.microsoft.com/office/drawing/2014/main" id="{1D912D23-0C35-4C81-90CA-BED31BC69F2C}"/>
              </a:ext>
            </a:extLst>
          </p:cNvPr>
          <p:cNvSpPr>
            <a:spLocks noGrp="1"/>
          </p:cNvSpPr>
          <p:nvPr>
            <p:ph type="dt" sz="half" idx="10"/>
          </p:nvPr>
        </p:nvSpPr>
        <p:spPr/>
        <p:txBody>
          <a:bodyPr/>
          <a:lstStyle>
            <a:lvl1pPr>
              <a:defRPr/>
            </a:lvl1pPr>
          </a:lstStyle>
          <a:p>
            <a:pPr>
              <a:defRPr/>
            </a:pPr>
            <a:fld id="{355F22C0-44A2-4C4E-B9FE-7F4A5D7DB2B7}" type="datetimeFigureOut">
              <a:rPr lang="fr-FR"/>
              <a:pPr>
                <a:defRPr/>
              </a:pPr>
              <a:t>19/06/2019</a:t>
            </a:fld>
            <a:endParaRPr lang="fr-FR"/>
          </a:p>
        </p:txBody>
      </p:sp>
      <p:sp>
        <p:nvSpPr>
          <p:cNvPr id="8" name="Footer Placeholder 4">
            <a:extLst>
              <a:ext uri="{FF2B5EF4-FFF2-40B4-BE49-F238E27FC236}">
                <a16:creationId xmlns:a16="http://schemas.microsoft.com/office/drawing/2014/main" id="{5D3667FE-8344-4966-8BE4-EAED902A4CF8}"/>
              </a:ext>
            </a:extLst>
          </p:cNvPr>
          <p:cNvSpPr>
            <a:spLocks noGrp="1"/>
          </p:cNvSpPr>
          <p:nvPr>
            <p:ph type="ftr" sz="quarter" idx="11"/>
          </p:nvPr>
        </p:nvSpPr>
        <p:spPr/>
        <p:txBody>
          <a:bodyPr/>
          <a:lstStyle>
            <a:lvl1pPr>
              <a:defRPr/>
            </a:lvl1pPr>
          </a:lstStyle>
          <a:p>
            <a:pPr>
              <a:defRPr/>
            </a:pPr>
            <a:endParaRPr lang="fr-FR"/>
          </a:p>
        </p:txBody>
      </p:sp>
      <p:sp>
        <p:nvSpPr>
          <p:cNvPr id="9" name="Slide Number Placeholder 5">
            <a:extLst>
              <a:ext uri="{FF2B5EF4-FFF2-40B4-BE49-F238E27FC236}">
                <a16:creationId xmlns:a16="http://schemas.microsoft.com/office/drawing/2014/main" id="{31E46F99-EDE8-4A99-B68B-E5466B4A9011}"/>
              </a:ext>
            </a:extLst>
          </p:cNvPr>
          <p:cNvSpPr>
            <a:spLocks noGrp="1"/>
          </p:cNvSpPr>
          <p:nvPr>
            <p:ph type="sldNum" sz="quarter" idx="12"/>
          </p:nvPr>
        </p:nvSpPr>
        <p:spPr/>
        <p:txBody>
          <a:bodyPr/>
          <a:lstStyle>
            <a:lvl1pPr>
              <a:defRPr/>
            </a:lvl1pPr>
          </a:lstStyle>
          <a:p>
            <a:pPr>
              <a:defRPr/>
            </a:pPr>
            <a:fld id="{CD977DC6-C722-401F-8420-1E322333FE6E}" type="slidenum">
              <a:rPr lang="fr-FR"/>
              <a:pPr>
                <a:defRPr/>
              </a:pPr>
              <a:t>‹#›</a:t>
            </a:fld>
            <a:endParaRPr lang="fr-FR"/>
          </a:p>
        </p:txBody>
      </p:sp>
    </p:spTree>
    <p:extLst>
      <p:ext uri="{BB962C8B-B14F-4D97-AF65-F5344CB8AC3E}">
        <p14:creationId xmlns:p14="http://schemas.microsoft.com/office/powerpoint/2010/main" val="375131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3">
            <a:extLst>
              <a:ext uri="{FF2B5EF4-FFF2-40B4-BE49-F238E27FC236}">
                <a16:creationId xmlns:a16="http://schemas.microsoft.com/office/drawing/2014/main" id="{1A449F07-B1F3-42F2-AB51-A50D17745008}"/>
              </a:ext>
            </a:extLst>
          </p:cNvPr>
          <p:cNvSpPr>
            <a:spLocks noGrp="1"/>
          </p:cNvSpPr>
          <p:nvPr>
            <p:ph type="dt" sz="half" idx="10"/>
          </p:nvPr>
        </p:nvSpPr>
        <p:spPr/>
        <p:txBody>
          <a:bodyPr/>
          <a:lstStyle>
            <a:lvl1pPr>
              <a:defRPr/>
            </a:lvl1pPr>
          </a:lstStyle>
          <a:p>
            <a:pPr>
              <a:defRPr/>
            </a:pPr>
            <a:fld id="{4B5D8EBA-2A65-410B-9200-4354DEF6E9DA}" type="datetimeFigureOut">
              <a:rPr lang="fr-FR"/>
              <a:pPr>
                <a:defRPr/>
              </a:pPr>
              <a:t>19/06/2019</a:t>
            </a:fld>
            <a:endParaRPr lang="fr-FR"/>
          </a:p>
        </p:txBody>
      </p:sp>
      <p:sp>
        <p:nvSpPr>
          <p:cNvPr id="4" name="Footer Placeholder 4">
            <a:extLst>
              <a:ext uri="{FF2B5EF4-FFF2-40B4-BE49-F238E27FC236}">
                <a16:creationId xmlns:a16="http://schemas.microsoft.com/office/drawing/2014/main" id="{DCCCB038-3EEA-44C5-A554-4CE16BE2D92E}"/>
              </a:ext>
            </a:extLst>
          </p:cNvPr>
          <p:cNvSpPr>
            <a:spLocks noGrp="1"/>
          </p:cNvSpPr>
          <p:nvPr>
            <p:ph type="ftr" sz="quarter" idx="11"/>
          </p:nvPr>
        </p:nvSpPr>
        <p:spPr/>
        <p:txBody>
          <a:bodyPr/>
          <a:lstStyle>
            <a:lvl1pPr>
              <a:defRPr/>
            </a:lvl1pPr>
          </a:lstStyle>
          <a:p>
            <a:pPr>
              <a:defRPr/>
            </a:pPr>
            <a:endParaRPr lang="fr-FR"/>
          </a:p>
        </p:txBody>
      </p:sp>
      <p:sp>
        <p:nvSpPr>
          <p:cNvPr id="5" name="Slide Number Placeholder 5">
            <a:extLst>
              <a:ext uri="{FF2B5EF4-FFF2-40B4-BE49-F238E27FC236}">
                <a16:creationId xmlns:a16="http://schemas.microsoft.com/office/drawing/2014/main" id="{5C0F40D5-BE58-4AE0-ADAF-69F74B6B5009}"/>
              </a:ext>
            </a:extLst>
          </p:cNvPr>
          <p:cNvSpPr>
            <a:spLocks noGrp="1"/>
          </p:cNvSpPr>
          <p:nvPr>
            <p:ph type="sldNum" sz="quarter" idx="12"/>
          </p:nvPr>
        </p:nvSpPr>
        <p:spPr/>
        <p:txBody>
          <a:bodyPr/>
          <a:lstStyle>
            <a:lvl1pPr>
              <a:defRPr/>
            </a:lvl1pPr>
          </a:lstStyle>
          <a:p>
            <a:pPr>
              <a:defRPr/>
            </a:pPr>
            <a:fld id="{FBA78492-1797-494C-86F9-A1F91209F458}" type="slidenum">
              <a:rPr lang="fr-FR"/>
              <a:pPr>
                <a:defRPr/>
              </a:pPr>
              <a:t>‹#›</a:t>
            </a:fld>
            <a:endParaRPr lang="fr-FR"/>
          </a:p>
        </p:txBody>
      </p:sp>
    </p:spTree>
    <p:extLst>
      <p:ext uri="{BB962C8B-B14F-4D97-AF65-F5344CB8AC3E}">
        <p14:creationId xmlns:p14="http://schemas.microsoft.com/office/powerpoint/2010/main" val="4189076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C0D016A-80FA-420D-989A-FDC3A35446A1}"/>
              </a:ext>
            </a:extLst>
          </p:cNvPr>
          <p:cNvSpPr>
            <a:spLocks noGrp="1"/>
          </p:cNvSpPr>
          <p:nvPr>
            <p:ph type="dt" sz="half" idx="10"/>
          </p:nvPr>
        </p:nvSpPr>
        <p:spPr/>
        <p:txBody>
          <a:bodyPr/>
          <a:lstStyle>
            <a:lvl1pPr>
              <a:defRPr/>
            </a:lvl1pPr>
          </a:lstStyle>
          <a:p>
            <a:pPr>
              <a:defRPr/>
            </a:pPr>
            <a:fld id="{14C514C6-EADF-429F-A0D0-3949FE92C601}" type="datetimeFigureOut">
              <a:rPr lang="fr-FR"/>
              <a:pPr>
                <a:defRPr/>
              </a:pPr>
              <a:t>19/06/2019</a:t>
            </a:fld>
            <a:endParaRPr lang="fr-FR"/>
          </a:p>
        </p:txBody>
      </p:sp>
      <p:sp>
        <p:nvSpPr>
          <p:cNvPr id="3" name="Footer Placeholder 4">
            <a:extLst>
              <a:ext uri="{FF2B5EF4-FFF2-40B4-BE49-F238E27FC236}">
                <a16:creationId xmlns:a16="http://schemas.microsoft.com/office/drawing/2014/main" id="{9800D029-9510-40F5-87DE-D451207901B3}"/>
              </a:ext>
            </a:extLst>
          </p:cNvPr>
          <p:cNvSpPr>
            <a:spLocks noGrp="1"/>
          </p:cNvSpPr>
          <p:nvPr>
            <p:ph type="ftr" sz="quarter" idx="11"/>
          </p:nvPr>
        </p:nvSpPr>
        <p:spPr/>
        <p:txBody>
          <a:bodyPr/>
          <a:lstStyle>
            <a:lvl1pPr>
              <a:defRPr/>
            </a:lvl1pPr>
          </a:lstStyle>
          <a:p>
            <a:pPr>
              <a:defRPr/>
            </a:pPr>
            <a:endParaRPr lang="fr-FR"/>
          </a:p>
        </p:txBody>
      </p:sp>
      <p:sp>
        <p:nvSpPr>
          <p:cNvPr id="4" name="Slide Number Placeholder 5">
            <a:extLst>
              <a:ext uri="{FF2B5EF4-FFF2-40B4-BE49-F238E27FC236}">
                <a16:creationId xmlns:a16="http://schemas.microsoft.com/office/drawing/2014/main" id="{707E04F4-3119-43DB-B936-F340BFB8094C}"/>
              </a:ext>
            </a:extLst>
          </p:cNvPr>
          <p:cNvSpPr>
            <a:spLocks noGrp="1"/>
          </p:cNvSpPr>
          <p:nvPr>
            <p:ph type="sldNum" sz="quarter" idx="12"/>
          </p:nvPr>
        </p:nvSpPr>
        <p:spPr/>
        <p:txBody>
          <a:bodyPr/>
          <a:lstStyle>
            <a:lvl1pPr>
              <a:defRPr/>
            </a:lvl1pPr>
          </a:lstStyle>
          <a:p>
            <a:pPr>
              <a:defRPr/>
            </a:pPr>
            <a:fld id="{EB331735-D4AA-4470-BC2C-64FA2DFC1A85}" type="slidenum">
              <a:rPr lang="fr-FR"/>
              <a:pPr>
                <a:defRPr/>
              </a:pPr>
              <a:t>‹#›</a:t>
            </a:fld>
            <a:endParaRPr lang="fr-FR"/>
          </a:p>
        </p:txBody>
      </p:sp>
    </p:spTree>
    <p:extLst>
      <p:ext uri="{BB962C8B-B14F-4D97-AF65-F5344CB8AC3E}">
        <p14:creationId xmlns:p14="http://schemas.microsoft.com/office/powerpoint/2010/main" val="298680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Modifier les styles du texte du masque</a:t>
            </a:r>
          </a:p>
        </p:txBody>
      </p:sp>
      <p:sp>
        <p:nvSpPr>
          <p:cNvPr id="5" name="Date Placeholder 3">
            <a:extLst>
              <a:ext uri="{FF2B5EF4-FFF2-40B4-BE49-F238E27FC236}">
                <a16:creationId xmlns:a16="http://schemas.microsoft.com/office/drawing/2014/main" id="{3AE8A9B2-09CF-401E-8799-5CD0672105A9}"/>
              </a:ext>
            </a:extLst>
          </p:cNvPr>
          <p:cNvSpPr>
            <a:spLocks noGrp="1"/>
          </p:cNvSpPr>
          <p:nvPr>
            <p:ph type="dt" sz="half" idx="10"/>
          </p:nvPr>
        </p:nvSpPr>
        <p:spPr/>
        <p:txBody>
          <a:bodyPr/>
          <a:lstStyle>
            <a:lvl1pPr>
              <a:defRPr/>
            </a:lvl1pPr>
          </a:lstStyle>
          <a:p>
            <a:pPr>
              <a:defRPr/>
            </a:pPr>
            <a:fld id="{27BFCEDF-CB9C-41C3-867D-81188EE8C901}" type="datetimeFigureOut">
              <a:rPr lang="fr-FR"/>
              <a:pPr>
                <a:defRPr/>
              </a:pPr>
              <a:t>19/06/2019</a:t>
            </a:fld>
            <a:endParaRPr lang="fr-FR"/>
          </a:p>
        </p:txBody>
      </p:sp>
      <p:sp>
        <p:nvSpPr>
          <p:cNvPr id="6" name="Footer Placeholder 4">
            <a:extLst>
              <a:ext uri="{FF2B5EF4-FFF2-40B4-BE49-F238E27FC236}">
                <a16:creationId xmlns:a16="http://schemas.microsoft.com/office/drawing/2014/main" id="{971877B3-6540-473B-9618-4296BF276088}"/>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AE8A0E9A-06BA-42D8-948A-24442F0F8E61}"/>
              </a:ext>
            </a:extLst>
          </p:cNvPr>
          <p:cNvSpPr>
            <a:spLocks noGrp="1"/>
          </p:cNvSpPr>
          <p:nvPr>
            <p:ph type="sldNum" sz="quarter" idx="12"/>
          </p:nvPr>
        </p:nvSpPr>
        <p:spPr/>
        <p:txBody>
          <a:bodyPr/>
          <a:lstStyle>
            <a:lvl1pPr>
              <a:defRPr/>
            </a:lvl1pPr>
          </a:lstStyle>
          <a:p>
            <a:pPr>
              <a:defRPr/>
            </a:pPr>
            <a:fld id="{436B5ADD-7444-4AC3-A251-B4CA16F434A1}" type="slidenum">
              <a:rPr lang="fr-FR"/>
              <a:pPr>
                <a:defRPr/>
              </a:pPr>
              <a:t>‹#›</a:t>
            </a:fld>
            <a:endParaRPr lang="fr-FR"/>
          </a:p>
        </p:txBody>
      </p:sp>
    </p:spTree>
    <p:extLst>
      <p:ext uri="{BB962C8B-B14F-4D97-AF65-F5344CB8AC3E}">
        <p14:creationId xmlns:p14="http://schemas.microsoft.com/office/powerpoint/2010/main" val="121780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pPr lvl="0"/>
            <a:r>
              <a:rPr lang="fr-FR" noProof="0"/>
              <a:t>Cliquez sur l'icône pour ajouter une image</a:t>
            </a:r>
            <a:endParaRPr lang="en-US" noProof="0"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Modifier les styles du texte du masque</a:t>
            </a:r>
          </a:p>
        </p:txBody>
      </p:sp>
      <p:sp>
        <p:nvSpPr>
          <p:cNvPr id="5" name="Date Placeholder 3">
            <a:extLst>
              <a:ext uri="{FF2B5EF4-FFF2-40B4-BE49-F238E27FC236}">
                <a16:creationId xmlns:a16="http://schemas.microsoft.com/office/drawing/2014/main" id="{2443E3F0-4243-47A2-AACA-5A7D3EE5364B}"/>
              </a:ext>
            </a:extLst>
          </p:cNvPr>
          <p:cNvSpPr>
            <a:spLocks noGrp="1"/>
          </p:cNvSpPr>
          <p:nvPr>
            <p:ph type="dt" sz="half" idx="10"/>
          </p:nvPr>
        </p:nvSpPr>
        <p:spPr/>
        <p:txBody>
          <a:bodyPr/>
          <a:lstStyle>
            <a:lvl1pPr>
              <a:defRPr/>
            </a:lvl1pPr>
          </a:lstStyle>
          <a:p>
            <a:pPr>
              <a:defRPr/>
            </a:pPr>
            <a:fld id="{CC624ABD-DB85-495F-A493-0A8CAF37ADDD}" type="datetimeFigureOut">
              <a:rPr lang="fr-FR"/>
              <a:pPr>
                <a:defRPr/>
              </a:pPr>
              <a:t>19/06/2019</a:t>
            </a:fld>
            <a:endParaRPr lang="fr-FR"/>
          </a:p>
        </p:txBody>
      </p:sp>
      <p:sp>
        <p:nvSpPr>
          <p:cNvPr id="6" name="Footer Placeholder 4">
            <a:extLst>
              <a:ext uri="{FF2B5EF4-FFF2-40B4-BE49-F238E27FC236}">
                <a16:creationId xmlns:a16="http://schemas.microsoft.com/office/drawing/2014/main" id="{0A09999F-8708-45E7-A515-3CA9023194FA}"/>
              </a:ext>
            </a:extLst>
          </p:cNvPr>
          <p:cNvSpPr>
            <a:spLocks noGrp="1"/>
          </p:cNvSpPr>
          <p:nvPr>
            <p:ph type="ftr" sz="quarter" idx="11"/>
          </p:nvPr>
        </p:nvSpPr>
        <p:spPr/>
        <p:txBody>
          <a:bodyPr/>
          <a:lstStyle>
            <a:lvl1pPr>
              <a:defRPr/>
            </a:lvl1pPr>
          </a:lstStyle>
          <a:p>
            <a:pPr>
              <a:defRPr/>
            </a:pPr>
            <a:endParaRPr lang="fr-FR"/>
          </a:p>
        </p:txBody>
      </p:sp>
      <p:sp>
        <p:nvSpPr>
          <p:cNvPr id="7" name="Slide Number Placeholder 5">
            <a:extLst>
              <a:ext uri="{FF2B5EF4-FFF2-40B4-BE49-F238E27FC236}">
                <a16:creationId xmlns:a16="http://schemas.microsoft.com/office/drawing/2014/main" id="{CB335AA1-0470-4F82-BB9E-894D34BDBF4E}"/>
              </a:ext>
            </a:extLst>
          </p:cNvPr>
          <p:cNvSpPr>
            <a:spLocks noGrp="1"/>
          </p:cNvSpPr>
          <p:nvPr>
            <p:ph type="sldNum" sz="quarter" idx="12"/>
          </p:nvPr>
        </p:nvSpPr>
        <p:spPr/>
        <p:txBody>
          <a:bodyPr/>
          <a:lstStyle>
            <a:lvl1pPr>
              <a:defRPr/>
            </a:lvl1pPr>
          </a:lstStyle>
          <a:p>
            <a:pPr>
              <a:defRPr/>
            </a:pPr>
            <a:fld id="{C049CD49-FE2B-4FD9-B5C7-5BBFD0A8A0CB}" type="slidenum">
              <a:rPr lang="fr-FR"/>
              <a:pPr>
                <a:defRPr/>
              </a:pPr>
              <a:t>‹#›</a:t>
            </a:fld>
            <a:endParaRPr lang="fr-FR"/>
          </a:p>
        </p:txBody>
      </p:sp>
    </p:spTree>
    <p:extLst>
      <p:ext uri="{BB962C8B-B14F-4D97-AF65-F5344CB8AC3E}">
        <p14:creationId xmlns:p14="http://schemas.microsoft.com/office/powerpoint/2010/main" val="2783535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D369CC-4E91-4AE0-9F15-D29BCF992EF1}"/>
              </a:ext>
            </a:extLst>
          </p:cNvPr>
          <p:cNvSpPr>
            <a:spLocks noGrp="1"/>
          </p:cNvSpPr>
          <p:nvPr>
            <p:ph type="title"/>
          </p:nvPr>
        </p:nvSpPr>
        <p:spPr>
          <a:xfrm>
            <a:off x="519113" y="569913"/>
            <a:ext cx="6521450" cy="206533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D3A416DE-EB27-4867-9B0D-03C31629F908}"/>
              </a:ext>
            </a:extLst>
          </p:cNvPr>
          <p:cNvSpPr>
            <a:spLocks noGrp="1"/>
          </p:cNvSpPr>
          <p:nvPr>
            <p:ph type="body" idx="1"/>
          </p:nvPr>
        </p:nvSpPr>
        <p:spPr>
          <a:xfrm>
            <a:off x="519113" y="2846388"/>
            <a:ext cx="6521450" cy="6783387"/>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CFED4B25-A733-424B-829C-5461CDA6D1C9}"/>
              </a:ext>
            </a:extLst>
          </p:cNvPr>
          <p:cNvSpPr>
            <a:spLocks noGrp="1"/>
          </p:cNvSpPr>
          <p:nvPr>
            <p:ph type="dt" sz="half" idx="2"/>
          </p:nvPr>
        </p:nvSpPr>
        <p:spPr>
          <a:xfrm>
            <a:off x="519113" y="9909175"/>
            <a:ext cx="1701800" cy="569913"/>
          </a:xfrm>
          <a:prstGeom prst="rect">
            <a:avLst/>
          </a:prstGeom>
        </p:spPr>
        <p:txBody>
          <a:bodyPr vert="horz" lIns="91440" tIns="45720" rIns="91440" bIns="45720" rtlCol="0" anchor="ctr"/>
          <a:lstStyle>
            <a:lvl1pPr algn="l" eaLnBrk="1" fontAlgn="auto" hangingPunct="1">
              <a:spcBef>
                <a:spcPts val="0"/>
              </a:spcBef>
              <a:spcAft>
                <a:spcPts val="0"/>
              </a:spcAft>
              <a:defRPr sz="992" smtClean="0">
                <a:solidFill>
                  <a:schemeClr val="tx1">
                    <a:tint val="75000"/>
                  </a:schemeClr>
                </a:solidFill>
                <a:latin typeface="+mn-lt"/>
              </a:defRPr>
            </a:lvl1pPr>
          </a:lstStyle>
          <a:p>
            <a:pPr>
              <a:defRPr/>
            </a:pPr>
            <a:fld id="{2B4689F4-4F3B-49A0-82B1-6B0B867ABC35}" type="datetimeFigureOut">
              <a:rPr lang="fr-FR"/>
              <a:pPr>
                <a:defRPr/>
              </a:pPr>
              <a:t>19/06/2019</a:t>
            </a:fld>
            <a:endParaRPr lang="fr-FR"/>
          </a:p>
        </p:txBody>
      </p:sp>
      <p:sp>
        <p:nvSpPr>
          <p:cNvPr id="5" name="Footer Placeholder 4">
            <a:extLst>
              <a:ext uri="{FF2B5EF4-FFF2-40B4-BE49-F238E27FC236}">
                <a16:creationId xmlns:a16="http://schemas.microsoft.com/office/drawing/2014/main" id="{266264C3-8833-4F18-B620-D3776F3733E6}"/>
              </a:ext>
            </a:extLst>
          </p:cNvPr>
          <p:cNvSpPr>
            <a:spLocks noGrp="1"/>
          </p:cNvSpPr>
          <p:nvPr>
            <p:ph type="ftr" sz="quarter" idx="3"/>
          </p:nvPr>
        </p:nvSpPr>
        <p:spPr>
          <a:xfrm>
            <a:off x="2503488" y="9909175"/>
            <a:ext cx="2552700" cy="569913"/>
          </a:xfrm>
          <a:prstGeom prst="rect">
            <a:avLst/>
          </a:prstGeom>
        </p:spPr>
        <p:txBody>
          <a:bodyPr vert="horz" lIns="91440" tIns="45720" rIns="91440" bIns="45720" rtlCol="0" anchor="ctr"/>
          <a:lstStyle>
            <a:lvl1pPr algn="ctr" eaLnBrk="1" fontAlgn="auto" hangingPunct="1">
              <a:spcBef>
                <a:spcPts val="0"/>
              </a:spcBef>
              <a:spcAft>
                <a:spcPts val="0"/>
              </a:spcAft>
              <a:defRPr sz="992">
                <a:solidFill>
                  <a:schemeClr val="tx1">
                    <a:tint val="75000"/>
                  </a:schemeClr>
                </a:solidFill>
                <a:latin typeface="+mn-lt"/>
              </a:defRPr>
            </a:lvl1pPr>
          </a:lstStyle>
          <a:p>
            <a:pPr>
              <a:defRPr/>
            </a:pPr>
            <a:endParaRPr lang="fr-FR"/>
          </a:p>
        </p:txBody>
      </p:sp>
      <p:sp>
        <p:nvSpPr>
          <p:cNvPr id="6" name="Slide Number Placeholder 5">
            <a:extLst>
              <a:ext uri="{FF2B5EF4-FFF2-40B4-BE49-F238E27FC236}">
                <a16:creationId xmlns:a16="http://schemas.microsoft.com/office/drawing/2014/main" id="{0C3540C2-97D3-4957-AC56-A11911C207C0}"/>
              </a:ext>
            </a:extLst>
          </p:cNvPr>
          <p:cNvSpPr>
            <a:spLocks noGrp="1"/>
          </p:cNvSpPr>
          <p:nvPr>
            <p:ph type="sldNum" sz="quarter" idx="4"/>
          </p:nvPr>
        </p:nvSpPr>
        <p:spPr>
          <a:xfrm>
            <a:off x="5338763" y="9909175"/>
            <a:ext cx="1701800" cy="569913"/>
          </a:xfrm>
          <a:prstGeom prst="rect">
            <a:avLst/>
          </a:prstGeom>
        </p:spPr>
        <p:txBody>
          <a:bodyPr vert="horz" lIns="91440" tIns="45720" rIns="91440" bIns="45720" rtlCol="0" anchor="ctr"/>
          <a:lstStyle>
            <a:lvl1pPr algn="r" eaLnBrk="1" fontAlgn="auto" hangingPunct="1">
              <a:spcBef>
                <a:spcPts val="0"/>
              </a:spcBef>
              <a:spcAft>
                <a:spcPts val="0"/>
              </a:spcAft>
              <a:defRPr sz="992" smtClean="0">
                <a:solidFill>
                  <a:schemeClr val="tx1">
                    <a:tint val="75000"/>
                  </a:schemeClr>
                </a:solidFill>
                <a:latin typeface="+mn-lt"/>
              </a:defRPr>
            </a:lvl1pPr>
          </a:lstStyle>
          <a:p>
            <a:pPr>
              <a:defRPr/>
            </a:pPr>
            <a:fld id="{7B83A8A8-1A15-46A4-9254-580C44B4BE67}"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650" rtl="0" fontAlgn="base">
        <a:lnSpc>
          <a:spcPct val="90000"/>
        </a:lnSpc>
        <a:spcBef>
          <a:spcPct val="0"/>
        </a:spcBef>
        <a:spcAft>
          <a:spcPct val="0"/>
        </a:spcAft>
        <a:defRPr sz="3600" kern="1200">
          <a:solidFill>
            <a:schemeClr val="tx1"/>
          </a:solidFill>
          <a:latin typeface="+mj-lt"/>
          <a:ea typeface="+mj-ea"/>
          <a:cs typeface="+mj-cs"/>
        </a:defRPr>
      </a:lvl1pPr>
      <a:lvl2pPr algn="l" defTabSz="755650" rtl="0" fontAlgn="base">
        <a:lnSpc>
          <a:spcPct val="90000"/>
        </a:lnSpc>
        <a:spcBef>
          <a:spcPct val="0"/>
        </a:spcBef>
        <a:spcAft>
          <a:spcPct val="0"/>
        </a:spcAft>
        <a:defRPr sz="3600">
          <a:solidFill>
            <a:schemeClr val="tx1"/>
          </a:solidFill>
          <a:latin typeface="Calibri Light" panose="020F0302020204030204" pitchFamily="34" charset="0"/>
        </a:defRPr>
      </a:lvl2pPr>
      <a:lvl3pPr algn="l" defTabSz="755650" rtl="0" fontAlgn="base">
        <a:lnSpc>
          <a:spcPct val="90000"/>
        </a:lnSpc>
        <a:spcBef>
          <a:spcPct val="0"/>
        </a:spcBef>
        <a:spcAft>
          <a:spcPct val="0"/>
        </a:spcAft>
        <a:defRPr sz="3600">
          <a:solidFill>
            <a:schemeClr val="tx1"/>
          </a:solidFill>
          <a:latin typeface="Calibri Light" panose="020F0302020204030204" pitchFamily="34" charset="0"/>
        </a:defRPr>
      </a:lvl3pPr>
      <a:lvl4pPr algn="l" defTabSz="755650" rtl="0" fontAlgn="base">
        <a:lnSpc>
          <a:spcPct val="90000"/>
        </a:lnSpc>
        <a:spcBef>
          <a:spcPct val="0"/>
        </a:spcBef>
        <a:spcAft>
          <a:spcPct val="0"/>
        </a:spcAft>
        <a:defRPr sz="3600">
          <a:solidFill>
            <a:schemeClr val="tx1"/>
          </a:solidFill>
          <a:latin typeface="Calibri Light" panose="020F0302020204030204" pitchFamily="34" charset="0"/>
        </a:defRPr>
      </a:lvl4pPr>
      <a:lvl5pPr algn="l" defTabSz="755650" rtl="0" fontAlgn="base">
        <a:lnSpc>
          <a:spcPct val="90000"/>
        </a:lnSpc>
        <a:spcBef>
          <a:spcPct val="0"/>
        </a:spcBef>
        <a:spcAft>
          <a:spcPct val="0"/>
        </a:spcAft>
        <a:defRPr sz="3600">
          <a:solidFill>
            <a:schemeClr val="tx1"/>
          </a:solidFill>
          <a:latin typeface="Calibri Light" panose="020F0302020204030204" pitchFamily="34" charset="0"/>
        </a:defRPr>
      </a:lvl5pPr>
      <a:lvl6pPr marL="457200" algn="l" defTabSz="755650" rtl="0" fontAlgn="base">
        <a:lnSpc>
          <a:spcPct val="90000"/>
        </a:lnSpc>
        <a:spcBef>
          <a:spcPct val="0"/>
        </a:spcBef>
        <a:spcAft>
          <a:spcPct val="0"/>
        </a:spcAft>
        <a:defRPr sz="3600">
          <a:solidFill>
            <a:schemeClr val="tx1"/>
          </a:solidFill>
          <a:latin typeface="Calibri Light" panose="020F0302020204030204" pitchFamily="34" charset="0"/>
        </a:defRPr>
      </a:lvl6pPr>
      <a:lvl7pPr marL="914400" algn="l" defTabSz="755650" rtl="0" fontAlgn="base">
        <a:lnSpc>
          <a:spcPct val="90000"/>
        </a:lnSpc>
        <a:spcBef>
          <a:spcPct val="0"/>
        </a:spcBef>
        <a:spcAft>
          <a:spcPct val="0"/>
        </a:spcAft>
        <a:defRPr sz="3600">
          <a:solidFill>
            <a:schemeClr val="tx1"/>
          </a:solidFill>
          <a:latin typeface="Calibri Light" panose="020F0302020204030204" pitchFamily="34" charset="0"/>
        </a:defRPr>
      </a:lvl7pPr>
      <a:lvl8pPr marL="1371600" algn="l" defTabSz="755650" rtl="0" fontAlgn="base">
        <a:lnSpc>
          <a:spcPct val="90000"/>
        </a:lnSpc>
        <a:spcBef>
          <a:spcPct val="0"/>
        </a:spcBef>
        <a:spcAft>
          <a:spcPct val="0"/>
        </a:spcAft>
        <a:defRPr sz="3600">
          <a:solidFill>
            <a:schemeClr val="tx1"/>
          </a:solidFill>
          <a:latin typeface="Calibri Light" panose="020F0302020204030204" pitchFamily="34" charset="0"/>
        </a:defRPr>
      </a:lvl8pPr>
      <a:lvl9pPr marL="1828800" algn="l" defTabSz="755650" rtl="0" fontAlgn="base">
        <a:lnSpc>
          <a:spcPct val="90000"/>
        </a:lnSpc>
        <a:spcBef>
          <a:spcPct val="0"/>
        </a:spcBef>
        <a:spcAft>
          <a:spcPct val="0"/>
        </a:spcAft>
        <a:defRPr sz="3600">
          <a:solidFill>
            <a:schemeClr val="tx1"/>
          </a:solidFill>
          <a:latin typeface="Calibri Light" panose="020F0302020204030204" pitchFamily="34" charset="0"/>
        </a:defRPr>
      </a:lvl9pPr>
    </p:titleStyle>
    <p:bodyStyle>
      <a:lvl1pPr marL="188913" indent="-188913" algn="l" defTabSz="755650" rtl="0" fontAlgn="base">
        <a:lnSpc>
          <a:spcPct val="90000"/>
        </a:lnSpc>
        <a:spcBef>
          <a:spcPts val="825"/>
        </a:spcBef>
        <a:spcAft>
          <a:spcPct val="0"/>
        </a:spcAft>
        <a:buFont typeface="Arial" panose="020B0604020202020204" pitchFamily="34" charset="0"/>
        <a:buChar char="•"/>
        <a:defRPr sz="2300" kern="1200">
          <a:solidFill>
            <a:schemeClr val="tx1"/>
          </a:solidFill>
          <a:latin typeface="+mn-lt"/>
          <a:ea typeface="+mn-ea"/>
          <a:cs typeface="+mn-cs"/>
        </a:defRPr>
      </a:lvl1pPr>
      <a:lvl2pPr marL="566738" indent="-188913" algn="l" defTabSz="755650" rtl="0" fontAlgn="base">
        <a:lnSpc>
          <a:spcPct val="90000"/>
        </a:lnSpc>
        <a:spcBef>
          <a:spcPts val="413"/>
        </a:spcBef>
        <a:spcAft>
          <a:spcPct val="0"/>
        </a:spcAft>
        <a:buFont typeface="Arial" panose="020B0604020202020204" pitchFamily="34" charset="0"/>
        <a:buChar char="•"/>
        <a:defRPr sz="1900" kern="1200">
          <a:solidFill>
            <a:schemeClr val="tx1"/>
          </a:solidFill>
          <a:latin typeface="+mn-lt"/>
          <a:ea typeface="+mn-ea"/>
          <a:cs typeface="+mn-cs"/>
        </a:defRPr>
      </a:lvl2pPr>
      <a:lvl3pPr marL="944563" indent="-188913" algn="l" defTabSz="755650" rtl="0" fontAlgn="base">
        <a:lnSpc>
          <a:spcPct val="90000"/>
        </a:lnSpc>
        <a:spcBef>
          <a:spcPts val="413"/>
        </a:spcBef>
        <a:spcAft>
          <a:spcPct val="0"/>
        </a:spcAft>
        <a:buFont typeface="Arial" panose="020B0604020202020204" pitchFamily="34" charset="0"/>
        <a:buChar char="•"/>
        <a:defRPr sz="1600" kern="1200">
          <a:solidFill>
            <a:schemeClr val="tx1"/>
          </a:solidFill>
          <a:latin typeface="+mn-lt"/>
          <a:ea typeface="+mn-ea"/>
          <a:cs typeface="+mn-cs"/>
        </a:defRPr>
      </a:lvl3pPr>
      <a:lvl4pPr marL="1322388" indent="-188913" algn="l" defTabSz="755650" rtl="0" fontAlgn="base">
        <a:lnSpc>
          <a:spcPct val="90000"/>
        </a:lnSpc>
        <a:spcBef>
          <a:spcPts val="413"/>
        </a:spcBef>
        <a:spcAft>
          <a:spcPct val="0"/>
        </a:spcAft>
        <a:buFont typeface="Arial" panose="020B0604020202020204" pitchFamily="34" charset="0"/>
        <a:buChar char="•"/>
        <a:defRPr sz="1400" kern="1200">
          <a:solidFill>
            <a:schemeClr val="tx1"/>
          </a:solidFill>
          <a:latin typeface="+mn-lt"/>
          <a:ea typeface="+mn-ea"/>
          <a:cs typeface="+mn-cs"/>
        </a:defRPr>
      </a:lvl4pPr>
      <a:lvl5pPr marL="1700213" indent="-188913" algn="l" defTabSz="755650" rtl="0" fontAlgn="base">
        <a:lnSpc>
          <a:spcPct val="90000"/>
        </a:lnSpc>
        <a:spcBef>
          <a:spcPts val="413"/>
        </a:spcBef>
        <a:spcAft>
          <a:spcPct val="0"/>
        </a:spcAft>
        <a:buFont typeface="Arial" panose="020B0604020202020204" pitchFamily="34" charset="0"/>
        <a:buChar char="•"/>
        <a:defRPr sz="1400"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mailto:presse@peugeot.com" TargetMode="External"/><Relationship Id="rId7" Type="http://schemas.openxmlformats.org/officeDocument/2006/relationships/image" Target="cid:image005.jpg@01D4B3E1.0BD79BC0" TargetMode="External"/><Relationship Id="rId2" Type="http://schemas.openxmlformats.org/officeDocument/2006/relationships/hyperlink" Target="http://www.peugeot-pressepro.com/" TargetMode="Externa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cid:image007.jpg@01D4B3E1.0BD79BC0" TargetMode="External"/><Relationship Id="rId5" Type="http://schemas.openxmlformats.org/officeDocument/2006/relationships/image" Target="cid:image004.jpg@01D4B3E1.0BD79BC0" TargetMode="External"/><Relationship Id="rId10" Type="http://schemas.openxmlformats.org/officeDocument/2006/relationships/image" Target="../media/image9.jpeg"/><Relationship Id="rId4" Type="http://schemas.openxmlformats.org/officeDocument/2006/relationships/image" Target="../media/image6.jpeg"/><Relationship Id="rId9" Type="http://schemas.openxmlformats.org/officeDocument/2006/relationships/image" Target="cid:image006.jpg@01D4B3E1.0BD79BC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D59F6E0-ACF0-4857-81E5-554F89C15AF8}"/>
              </a:ext>
            </a:extLst>
          </p:cNvPr>
          <p:cNvSpPr/>
          <p:nvPr/>
        </p:nvSpPr>
        <p:spPr>
          <a:xfrm>
            <a:off x="-211138" y="5446713"/>
            <a:ext cx="7583488" cy="468312"/>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algn="ctr" eaLnBrk="1" hangingPunct="1">
              <a:lnSpc>
                <a:spcPct val="150000"/>
              </a:lnSpc>
            </a:pPr>
            <a:r>
              <a:rPr lang="en-US" altLang="sl-SI">
                <a:solidFill>
                  <a:srgbClr val="D85806"/>
                </a:solidFill>
                <a:latin typeface="Peugeot" panose="02000503040000020003" pitchFamily="50" charset="-18"/>
                <a:ea typeface="Times New Roman" panose="02020603050405020304" pitchFamily="18" charset="0"/>
                <a:cs typeface="Arial" panose="020B0604020202020204" pitchFamily="34" charset="0"/>
              </a:rPr>
              <a:t>NEXT GEN SUV</a:t>
            </a:r>
          </a:p>
        </p:txBody>
      </p:sp>
      <p:pic>
        <p:nvPicPr>
          <p:cNvPr id="2052" name="Picture 3" descr="O:\Normes_Typos\Normes\Peugeot\Logo\Peugeot Bloc Marque\Vertical\LogotypePeugeotVertical\PNG\logoPeugeot_V_typoB_M.png">
            <a:extLst>
              <a:ext uri="{FF2B5EF4-FFF2-40B4-BE49-F238E27FC236}">
                <a16:creationId xmlns:a16="http://schemas.microsoft.com/office/drawing/2014/main" id="{A85DC47D-19F3-4CBD-8950-FB6EFC859B60}"/>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700838" y="5740400"/>
            <a:ext cx="5842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7AFCFBD7-1AE4-4F27-B167-27C9139F4E5F}"/>
              </a:ext>
            </a:extLst>
          </p:cNvPr>
          <p:cNvSpPr/>
          <p:nvPr/>
        </p:nvSpPr>
        <p:spPr>
          <a:xfrm rot="16200000">
            <a:off x="-2824956" y="9046369"/>
            <a:ext cx="5984875" cy="3095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595959"/>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sp>
        <p:nvSpPr>
          <p:cNvPr id="13" name="Rectangle 12">
            <a:extLst>
              <a:ext uri="{FF2B5EF4-FFF2-40B4-BE49-F238E27FC236}">
                <a16:creationId xmlns:a16="http://schemas.microsoft.com/office/drawing/2014/main" id="{27623FC5-5BD6-40BE-84EC-F64C210A604E}"/>
              </a:ext>
            </a:extLst>
          </p:cNvPr>
          <p:cNvSpPr/>
          <p:nvPr/>
        </p:nvSpPr>
        <p:spPr>
          <a:xfrm>
            <a:off x="34925" y="4695825"/>
            <a:ext cx="7585075" cy="923925"/>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spcAft>
                <a:spcPts val="600"/>
              </a:spcAft>
            </a:pPr>
            <a:r>
              <a:rPr lang="en-US" altLang="sl-SI" sz="4000">
                <a:solidFill>
                  <a:schemeClr val="bg1"/>
                </a:solidFill>
                <a:latin typeface="Peugeot Expanded ExtraLight" panose="02000503040000020003"/>
                <a:cs typeface="Times New Roman" panose="02020603050405020304" pitchFamily="18" charset="0"/>
              </a:rPr>
              <a:t>NOVI</a:t>
            </a:r>
            <a:r>
              <a:rPr lang="en-US" altLang="sl-SI" sz="4000">
                <a:solidFill>
                  <a:schemeClr val="bg1"/>
                </a:solidFill>
                <a:latin typeface="Peugeot Expanded Medium" panose="02000503040000020003"/>
                <a:cs typeface="Times New Roman" panose="02020603050405020304" pitchFamily="18" charset="0"/>
              </a:rPr>
              <a:t> SUV PEUGEOT 2008</a:t>
            </a:r>
          </a:p>
        </p:txBody>
      </p:sp>
      <p:sp>
        <p:nvSpPr>
          <p:cNvPr id="2055" name="Rectangle 14">
            <a:extLst>
              <a:ext uri="{FF2B5EF4-FFF2-40B4-BE49-F238E27FC236}">
                <a16:creationId xmlns:a16="http://schemas.microsoft.com/office/drawing/2014/main" id="{09A5A1D0-E1A2-4578-AD23-1F707D55AAAD}"/>
              </a:ext>
            </a:extLst>
          </p:cNvPr>
          <p:cNvSpPr>
            <a:spLocks noChangeArrowheads="1"/>
          </p:cNvSpPr>
          <p:nvPr/>
        </p:nvSpPr>
        <p:spPr bwMode="auto">
          <a:xfrm>
            <a:off x="1866900" y="6932613"/>
            <a:ext cx="5126038"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r>
              <a:rPr lang="sl-SI" altLang="sl-SI" sz="1200" dirty="0">
                <a:solidFill>
                  <a:schemeClr val="bg1"/>
                </a:solidFill>
                <a:latin typeface="Peugeot" panose="02000503040000020003" pitchFamily="50" charset="-18"/>
              </a:rPr>
              <a:t>Za vse tiste, ki so pripravljeni v svet avtomobilizma vnesti nov zagon, PEUGEOT razkriva novega </a:t>
            </a:r>
            <a:r>
              <a:rPr lang="sl-SI" altLang="sl-SI" sz="1200" dirty="0" err="1">
                <a:solidFill>
                  <a:schemeClr val="bg1"/>
                </a:solidFill>
                <a:latin typeface="Peugeot" panose="02000503040000020003" pitchFamily="50" charset="-18"/>
              </a:rPr>
              <a:t>SUV</a:t>
            </a:r>
            <a:r>
              <a:rPr lang="sl-SI" altLang="sl-SI" sz="1200" dirty="0">
                <a:solidFill>
                  <a:schemeClr val="bg1"/>
                </a:solidFill>
                <a:latin typeface="Peugeot" panose="02000503040000020003" pitchFamily="50" charset="-18"/>
              </a:rPr>
              <a:t>-ja 2008</a:t>
            </a:r>
            <a:r>
              <a:rPr lang="en-US" altLang="sl-SI" sz="1200" dirty="0">
                <a:solidFill>
                  <a:schemeClr val="bg1"/>
                </a:solidFill>
                <a:latin typeface="Peugeot" panose="02000503040000020003" pitchFamily="50" charset="-18"/>
              </a:rPr>
              <a:t>. </a:t>
            </a:r>
          </a:p>
          <a:p>
            <a:pPr algn="just" eaLnBrk="1" hangingPunct="1"/>
            <a:endParaRPr lang="en-US" altLang="sl-SI" sz="1200" dirty="0">
              <a:solidFill>
                <a:schemeClr val="bg1"/>
              </a:solidFill>
              <a:latin typeface="Peugeot" panose="02000503040000020003" pitchFamily="50" charset="-18"/>
            </a:endParaRPr>
          </a:p>
          <a:p>
            <a:pPr algn="just" eaLnBrk="1" hangingPunct="1"/>
            <a:r>
              <a:rPr lang="sl-SI" altLang="sl-SI" sz="1200" dirty="0">
                <a:solidFill>
                  <a:schemeClr val="bg1"/>
                </a:solidFill>
                <a:latin typeface="Peugeot" panose="02000503040000020003" pitchFamily="50" charset="-18"/>
              </a:rPr>
              <a:t>Kot navdušen in vnet zagovornik vizije znamke PEUGEOT o prihodnosti, nam ponuja ultra moderno interpretacijo instinktivnih in vsestranskih vozniških doživetij. </a:t>
            </a:r>
          </a:p>
          <a:p>
            <a:pPr algn="just" eaLnBrk="1" hangingPunct="1"/>
            <a:endParaRPr lang="sl-SI" altLang="sl-SI" sz="1200" dirty="0">
              <a:solidFill>
                <a:schemeClr val="bg1"/>
              </a:solidFill>
              <a:latin typeface="Peugeot" panose="02000503040000020003" pitchFamily="50" charset="-18"/>
            </a:endParaRPr>
          </a:p>
          <a:p>
            <a:pPr algn="just" eaLnBrk="1" hangingPunct="1"/>
            <a:r>
              <a:rPr lang="sl-SI" altLang="sl-SI" sz="1200" dirty="0">
                <a:solidFill>
                  <a:schemeClr val="bg1"/>
                </a:solidFill>
                <a:latin typeface="Peugeot" panose="02000503040000020003" pitchFamily="50" charset="-18"/>
              </a:rPr>
              <a:t>Po dimenzijah je čisto pravi </a:t>
            </a:r>
            <a:r>
              <a:rPr lang="sl-SI" altLang="sl-SI" sz="1200" dirty="0" err="1">
                <a:solidFill>
                  <a:schemeClr val="bg1"/>
                </a:solidFill>
                <a:latin typeface="Peugeot" panose="02000503040000020003" pitchFamily="50" charset="-18"/>
              </a:rPr>
              <a:t>SUV</a:t>
            </a:r>
            <a:r>
              <a:rPr lang="sl-SI" altLang="sl-SI" sz="1200" dirty="0">
                <a:solidFill>
                  <a:schemeClr val="bg1"/>
                </a:solidFill>
                <a:latin typeface="Peugeot" panose="02000503040000020003" pitchFamily="50" charset="-18"/>
              </a:rPr>
              <a:t>, ki vas bo s svojim posebej zmogljivim in prepoznavnim stilom povsem očaral.</a:t>
            </a:r>
          </a:p>
          <a:p>
            <a:pPr algn="just" eaLnBrk="1" hangingPunct="1"/>
            <a:endParaRPr lang="sl-SI" altLang="sl-SI" sz="1200" dirty="0">
              <a:solidFill>
                <a:schemeClr val="bg1"/>
              </a:solidFill>
              <a:latin typeface="Peugeot" panose="02000503040000020003" pitchFamily="50" charset="-18"/>
            </a:endParaRPr>
          </a:p>
          <a:p>
            <a:pPr algn="just" eaLnBrk="1" hangingPunct="1"/>
            <a:r>
              <a:rPr lang="sl-SI" altLang="sl-SI" sz="1200" dirty="0">
                <a:solidFill>
                  <a:schemeClr val="bg1"/>
                </a:solidFill>
                <a:latin typeface="Peugeot" panose="02000503040000020003" pitchFamily="50" charset="-18"/>
              </a:rPr>
              <a:t>To ultra tehnološko napredno vozilo je pridobilo PEUGEOT i-</a:t>
            </a:r>
            <a:r>
              <a:rPr lang="sl-SI" altLang="sl-SI" sz="1200" dirty="0" err="1">
                <a:solidFill>
                  <a:schemeClr val="bg1"/>
                </a:solidFill>
                <a:latin typeface="Peugeot" panose="02000503040000020003" pitchFamily="50" charset="-18"/>
              </a:rPr>
              <a:t>Cockpit</a:t>
            </a:r>
            <a:r>
              <a:rPr lang="sl-SI" altLang="sl-SI" sz="1200" dirty="0">
                <a:solidFill>
                  <a:schemeClr val="bg1"/>
                </a:solidFill>
                <a:latin typeface="Peugeot" panose="02000503040000020003" pitchFamily="50" charset="-18"/>
              </a:rPr>
              <a:t>® 3D nove generacije ter opremo in sisteme za pomoč pri vožnji, ki so jih zasnovali vrhunski PEUGEOTOVI strokovnjaki. </a:t>
            </a:r>
          </a:p>
          <a:p>
            <a:pPr algn="just" eaLnBrk="1" hangingPunct="1"/>
            <a:endParaRPr lang="sl-SI" altLang="sl-SI" sz="1200" dirty="0">
              <a:solidFill>
                <a:schemeClr val="bg1"/>
              </a:solidFill>
              <a:latin typeface="Peugeot" panose="02000503040000020003" pitchFamily="50" charset="-18"/>
            </a:endParaRPr>
          </a:p>
          <a:p>
            <a:pPr algn="just" eaLnBrk="1" hangingPunct="1"/>
            <a:r>
              <a:rPr lang="sl-SI" altLang="sl-SI" sz="1200" dirty="0">
                <a:solidFill>
                  <a:schemeClr val="bg1"/>
                </a:solidFill>
                <a:latin typeface="Peugeot" panose="02000503040000020003" pitchFamily="50" charset="-18"/>
              </a:rPr>
              <a:t>Izbirati je možno med več vrstami pogona oziroma med tremi tipi motorjev: električni, bencinski in dizelski, od katerih čisto vsi ponujajo izjemno stimulativne in intenzivne občutke.</a:t>
            </a:r>
          </a:p>
        </p:txBody>
      </p:sp>
      <p:pic>
        <p:nvPicPr>
          <p:cNvPr id="3" name="Slika 2"/>
          <p:cNvPicPr>
            <a:picLocks noChangeAspect="1"/>
          </p:cNvPicPr>
          <p:nvPr/>
        </p:nvPicPr>
        <p:blipFill>
          <a:blip r:embed="rId3"/>
          <a:stretch>
            <a:fillRect/>
          </a:stretch>
        </p:blipFill>
        <p:spPr>
          <a:xfrm>
            <a:off x="-1" y="2334"/>
            <a:ext cx="7559676" cy="431804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0B96664-45D6-431C-8894-6F59BFEB23F4}"/>
              </a:ext>
            </a:extLst>
          </p:cNvPr>
          <p:cNvSpPr/>
          <p:nvPr/>
        </p:nvSpPr>
        <p:spPr>
          <a:xfrm>
            <a:off x="388938" y="314325"/>
            <a:ext cx="6697662" cy="5915025"/>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spcAft>
                <a:spcPts val="1000"/>
              </a:spcAft>
            </a:pPr>
            <a:r>
              <a:rPr lang="sl-SI" altLang="sl-SI" sz="1000" dirty="0">
                <a:solidFill>
                  <a:srgbClr val="323E4F"/>
                </a:solidFill>
                <a:latin typeface="Peugeot" panose="02000503040000020003" pitchFamily="50" charset="-18"/>
              </a:rPr>
              <a:t>In ker pri električnem pogonu ne gre le za vprašanje motorja, nam znamka PEUGEOT ponuja celovit, praktičen in didaktičen </a:t>
            </a:r>
            <a:r>
              <a:rPr lang="sl-SI" altLang="sl-SI" sz="1000" dirty="0" err="1">
                <a:solidFill>
                  <a:srgbClr val="323E4F"/>
                </a:solidFill>
                <a:latin typeface="Peugeot" panose="02000503040000020003" pitchFamily="50" charset="-18"/>
              </a:rPr>
              <a:t>eko</a:t>
            </a:r>
            <a:r>
              <a:rPr lang="sl-SI" altLang="sl-SI" sz="1000" dirty="0">
                <a:solidFill>
                  <a:srgbClr val="323E4F"/>
                </a:solidFill>
                <a:latin typeface="Peugeot" panose="02000503040000020003" pitchFamily="50" charset="-18"/>
              </a:rPr>
              <a:t> sistem, ki uporabnike spremlja na vsakodnevnih poteh in jim zagotavlja brezskrbno vsakodnevno rabo. </a:t>
            </a:r>
          </a:p>
          <a:p>
            <a:pPr algn="just" eaLnBrk="1" hangingPunct="1">
              <a:lnSpc>
                <a:spcPct val="150000"/>
              </a:lnSpc>
              <a:spcAft>
                <a:spcPts val="1000"/>
              </a:spcAft>
            </a:pPr>
            <a:r>
              <a:rPr lang="sl-SI" altLang="sl-SI" sz="1000" dirty="0">
                <a:solidFill>
                  <a:srgbClr val="323E4F"/>
                </a:solidFill>
                <a:latin typeface="Peugeot" panose="02000503040000020003" pitchFamily="50" charset="-18"/>
              </a:rPr>
              <a:t>Od lansiranja dalje bodo v ponudbi tri različne storitve:</a:t>
            </a:r>
          </a:p>
          <a:p>
            <a:pPr algn="just" eaLnBrk="1" hangingPunct="1">
              <a:lnSpc>
                <a:spcPct val="150000"/>
              </a:lnSpc>
              <a:spcAft>
                <a:spcPts val="1000"/>
              </a:spcAft>
              <a:buFontTx/>
              <a:buChar char="-"/>
            </a:pPr>
            <a:r>
              <a:rPr lang="sl-SI" altLang="sl-SI" sz="1000" dirty="0">
                <a:solidFill>
                  <a:srgbClr val="323E4F"/>
                </a:solidFill>
                <a:latin typeface="Peugeot" panose="02000503040000020003" pitchFamily="50" charset="-18"/>
              </a:rPr>
              <a:t> Storitev </a:t>
            </a:r>
            <a:r>
              <a:rPr lang="sl-SI" altLang="sl-SI" sz="1000" dirty="0" err="1">
                <a:solidFill>
                  <a:srgbClr val="323E4F"/>
                </a:solidFill>
                <a:latin typeface="Peugeot" panose="02000503040000020003" pitchFamily="50" charset="-18"/>
              </a:rPr>
              <a:t>Easy-Charge</a:t>
            </a:r>
            <a:r>
              <a:rPr lang="sl-SI" altLang="sl-SI" sz="1000" dirty="0">
                <a:solidFill>
                  <a:srgbClr val="323E4F"/>
                </a:solidFill>
                <a:latin typeface="Peugeot" panose="02000503040000020003" pitchFamily="50" charset="-18"/>
              </a:rPr>
              <a:t> za enostaven dostop do raznih rešitev za polnjenje s ponudbo rešitev, ki se prilagaja potrebam uporabnikov. Tako doma kot tudi v pisarni vam je na voljo bogata paleta pripomočkov (zmogljivejši priključek, </a:t>
            </a:r>
            <a:r>
              <a:rPr lang="sl-SI" altLang="sl-SI" sz="1000" dirty="0" err="1">
                <a:solidFill>
                  <a:srgbClr val="323E4F"/>
                </a:solidFill>
                <a:latin typeface="Peugeot" panose="02000503040000020003" pitchFamily="50" charset="-18"/>
              </a:rPr>
              <a:t>Wallbox</a:t>
            </a:r>
            <a:r>
              <a:rPr lang="sl-SI" altLang="sl-SI" sz="1000" dirty="0">
                <a:solidFill>
                  <a:srgbClr val="323E4F"/>
                </a:solidFill>
                <a:latin typeface="Peugeot" panose="02000503040000020003" pitchFamily="50" charset="-18"/>
              </a:rPr>
              <a:t>, Smart </a:t>
            </a:r>
            <a:r>
              <a:rPr lang="sl-SI" altLang="sl-SI" sz="1000" dirty="0" err="1">
                <a:solidFill>
                  <a:srgbClr val="323E4F"/>
                </a:solidFill>
                <a:latin typeface="Peugeot" panose="02000503040000020003" pitchFamily="50" charset="-18"/>
              </a:rPr>
              <a:t>Wallbox</a:t>
            </a:r>
            <a:r>
              <a:rPr lang="sl-SI" altLang="sl-SI" sz="1000" dirty="0">
                <a:solidFill>
                  <a:srgbClr val="323E4F"/>
                </a:solidFill>
                <a:latin typeface="Peugeot" panose="02000503040000020003" pitchFamily="50" charset="-18"/>
              </a:rPr>
              <a:t>, …) v kombinaciji z diagnostiko, s katero je možno oceniti obstoječo električno napeljavo in ji predvideti najboljšo rešitev za polnjenje. Dokončno namestitev zagotovi znamka Peugeot. Vzporedno s tem pa bo na voljo tudi ponudba za polnjenje v javnosti prek storitev Free2Move. Z dovolilnico za polnjenje bo možno dostopiti do omrežja z več kot 85.000 priključki v Evropi. Uporabnik si lahko priključke predhodno izbere glede na razdaljo, hitrost in ceno polnjenja. Povezljiva navigacija pa bo poskrbela za vodenje do izbranega priključka. </a:t>
            </a:r>
          </a:p>
          <a:p>
            <a:pPr algn="just" eaLnBrk="1" hangingPunct="1">
              <a:lnSpc>
                <a:spcPct val="150000"/>
              </a:lnSpc>
              <a:spcAft>
                <a:spcPts val="1000"/>
              </a:spcAft>
              <a:buFontTx/>
              <a:buChar char="-"/>
            </a:pPr>
            <a:r>
              <a:rPr lang="sl-SI" altLang="sl-SI" sz="1000" dirty="0">
                <a:solidFill>
                  <a:srgbClr val="323E4F"/>
                </a:solidFill>
                <a:latin typeface="Peugeot" panose="02000503040000020003" pitchFamily="50" charset="-18"/>
              </a:rPr>
              <a:t> Storitev </a:t>
            </a:r>
            <a:r>
              <a:rPr lang="sl-SI" altLang="sl-SI" sz="1000" dirty="0" err="1">
                <a:solidFill>
                  <a:srgbClr val="323E4F"/>
                </a:solidFill>
                <a:latin typeface="Peugeot" panose="02000503040000020003" pitchFamily="50" charset="-18"/>
              </a:rPr>
              <a:t>Easy-Move</a:t>
            </a:r>
            <a:r>
              <a:rPr lang="sl-SI" altLang="sl-SI" sz="1000" dirty="0">
                <a:solidFill>
                  <a:srgbClr val="323E4F"/>
                </a:solidFill>
                <a:latin typeface="Peugeot" panose="02000503040000020003" pitchFamily="50" charset="-18"/>
              </a:rPr>
              <a:t> omogoča našim strankam mobilnost. Orodje za načrtovanje in organizacijo dolgih potovanj prek storitev Free2Move stranki ponudi najbolj primerne poti, pri čemer upošteva avtonomijo in lokacijo polnilnih priključkov na cesti. Za zagotovitev pregledne in brezskrbne navigacije se načrt poti prikaže neposredno na zaslonu na dotik vozila. V najemnino vozila je vključena razširjena ponudba za mobilnost, ki uporabniku omogoča, da glede na svoje potrebe najame vozilo z motorjem na notranje zgorevanje. Nazadnje pa je v sklopu aplikacije </a:t>
            </a:r>
            <a:r>
              <a:rPr lang="sl-SI" altLang="sl-SI" sz="1000" dirty="0" err="1">
                <a:solidFill>
                  <a:srgbClr val="323E4F"/>
                </a:solidFill>
                <a:latin typeface="Peugeot" panose="02000503040000020003" pitchFamily="50" charset="-18"/>
              </a:rPr>
              <a:t>MyPeugeot</a:t>
            </a:r>
            <a:r>
              <a:rPr lang="sl-SI" altLang="sl-SI" sz="1000" dirty="0">
                <a:solidFill>
                  <a:srgbClr val="323E4F"/>
                </a:solidFill>
                <a:latin typeface="Peugeot" panose="02000503040000020003" pitchFamily="50" charset="-18"/>
              </a:rPr>
              <a:t> na voljo tudi pripomoček z nasveti za </a:t>
            </a:r>
            <a:r>
              <a:rPr lang="sl-SI" altLang="sl-SI" sz="1000" dirty="0" err="1">
                <a:solidFill>
                  <a:srgbClr val="323E4F"/>
                </a:solidFill>
                <a:latin typeface="Peugeot" panose="02000503040000020003" pitchFamily="50" charset="-18"/>
              </a:rPr>
              <a:t>eko</a:t>
            </a:r>
            <a:r>
              <a:rPr lang="sl-SI" altLang="sl-SI" sz="1000" dirty="0">
                <a:solidFill>
                  <a:srgbClr val="323E4F"/>
                </a:solidFill>
                <a:latin typeface="Peugeot" panose="02000503040000020003" pitchFamily="50" charset="-18"/>
              </a:rPr>
              <a:t> vožnjo, s katerim lahko uporabnik optimizira avtonomijo svojega novega vozila </a:t>
            </a:r>
            <a:r>
              <a:rPr lang="sl-SI" altLang="sl-SI" sz="1000" dirty="0" err="1">
                <a:solidFill>
                  <a:srgbClr val="323E4F"/>
                </a:solidFill>
                <a:latin typeface="Peugeot" panose="02000503040000020003" pitchFamily="50" charset="-18"/>
              </a:rPr>
              <a:t>SUV</a:t>
            </a:r>
            <a:r>
              <a:rPr lang="sl-SI" altLang="sl-SI" sz="1000" dirty="0">
                <a:solidFill>
                  <a:srgbClr val="323E4F"/>
                </a:solidFill>
                <a:latin typeface="Peugeot" panose="02000503040000020003" pitchFamily="50" charset="-18"/>
              </a:rPr>
              <a:t> PEUGEOT e-2008.</a:t>
            </a:r>
          </a:p>
          <a:p>
            <a:pPr algn="just" eaLnBrk="1" hangingPunct="1">
              <a:lnSpc>
                <a:spcPct val="150000"/>
              </a:lnSpc>
              <a:spcAft>
                <a:spcPts val="1000"/>
              </a:spcAft>
              <a:buFontTx/>
              <a:buChar char="-"/>
            </a:pPr>
            <a:r>
              <a:rPr lang="sl-SI" altLang="sl-SI" sz="1000" dirty="0">
                <a:solidFill>
                  <a:srgbClr val="323E4F"/>
                </a:solidFill>
                <a:latin typeface="Peugeot" panose="02000503040000020003" pitchFamily="50" charset="-18"/>
              </a:rPr>
              <a:t> Storitev </a:t>
            </a:r>
            <a:r>
              <a:rPr lang="sl-SI" altLang="sl-SI" sz="1000" dirty="0" err="1">
                <a:solidFill>
                  <a:srgbClr val="323E4F"/>
                </a:solidFill>
                <a:latin typeface="Peugeot" panose="02000503040000020003" pitchFamily="50" charset="-18"/>
              </a:rPr>
              <a:t>Serenity</a:t>
            </a:r>
            <a:r>
              <a:rPr lang="sl-SI" altLang="sl-SI" sz="1000" dirty="0">
                <a:solidFill>
                  <a:srgbClr val="323E4F"/>
                </a:solidFill>
                <a:latin typeface="Peugeot" panose="02000503040000020003" pitchFamily="50" charset="-18"/>
              </a:rPr>
              <a:t> pa bo naše stranke spremljala na vseh poteh z novim </a:t>
            </a:r>
            <a:r>
              <a:rPr lang="sl-SI" altLang="sl-SI" sz="1000" dirty="0" err="1">
                <a:solidFill>
                  <a:srgbClr val="323E4F"/>
                </a:solidFill>
                <a:latin typeface="Peugeot" panose="02000503040000020003" pitchFamily="50" charset="-18"/>
              </a:rPr>
              <a:t>SUV</a:t>
            </a:r>
            <a:r>
              <a:rPr lang="sl-SI" altLang="sl-SI" sz="1000" dirty="0">
                <a:solidFill>
                  <a:srgbClr val="323E4F"/>
                </a:solidFill>
                <a:latin typeface="Peugeot" panose="02000503040000020003" pitchFamily="50" charset="-18"/>
              </a:rPr>
              <a:t>-jem PEUGEOT e-2008. Novi simulatorji in digitalne poti jim bodo v pomoč pri spoznavanju električnega pogona na spletnih straneh znamke PEUGEOT. V financiranje lahko vključijo tudi pogodbe o storitvah in posebno pomoč na cesti. Za lažjo prodajo rabljenega vozila pa je na voljo tudi certifikat z garancijo o zmogljivosti polnjenja akumulatorja vozila. </a:t>
            </a:r>
          </a:p>
        </p:txBody>
      </p:sp>
      <p:sp>
        <p:nvSpPr>
          <p:cNvPr id="4" name="Rectangle 3">
            <a:extLst>
              <a:ext uri="{FF2B5EF4-FFF2-40B4-BE49-F238E27FC236}">
                <a16:creationId xmlns:a16="http://schemas.microsoft.com/office/drawing/2014/main" id="{4BDB1AFB-BFE7-4879-969B-06A042464FAE}"/>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1F5A7B9-D3AA-4D89-B7C4-27E71293F2AD}"/>
              </a:ext>
            </a:extLst>
          </p:cNvPr>
          <p:cNvSpPr/>
          <p:nvPr/>
        </p:nvSpPr>
        <p:spPr>
          <a:xfrm>
            <a:off x="388938" y="314325"/>
            <a:ext cx="6926262" cy="5301772"/>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spcBef>
                <a:spcPts val="600"/>
              </a:spcBef>
            </a:pPr>
            <a:r>
              <a:rPr lang="sl-SI" altLang="sl-SI" sz="1000" b="1" dirty="0">
                <a:solidFill>
                  <a:srgbClr val="323E4F"/>
                </a:solidFill>
                <a:latin typeface="Peugeot" panose="02000503040000020003" pitchFamily="50" charset="-18"/>
              </a:rPr>
              <a:t>Učinkoviti in odgovorni: motorji z notranjim zgorevanjem ustrezajo najnovejšim standardom Euro 6</a:t>
            </a:r>
          </a:p>
          <a:p>
            <a:pPr algn="just" eaLnBrk="1" hangingPunct="1">
              <a:lnSpc>
                <a:spcPct val="150000"/>
              </a:lnSpc>
              <a:spcBef>
                <a:spcPts val="600"/>
              </a:spcBef>
            </a:pPr>
            <a:r>
              <a:rPr lang="sl-SI" altLang="sl-SI" sz="1000" dirty="0">
                <a:solidFill>
                  <a:srgbClr val="323E4F"/>
                </a:solidFill>
                <a:latin typeface="Peugeot" panose="02000503040000020003" pitchFamily="50" charset="-18"/>
              </a:rPr>
              <a:t>Motorji z notranjim zgorevanjem, ki se ponašajo z najbolj napredno tehnologijo znamke PEUGEOT ter so opremljeni s sistemom Stop &amp; Start in s filtrom trdnih delcev, ustrezajo zahtevam zadnjih standardov Euro 6. </a:t>
            </a:r>
          </a:p>
          <a:p>
            <a:pPr algn="just" eaLnBrk="1" hangingPunct="1">
              <a:lnSpc>
                <a:spcPct val="150000"/>
              </a:lnSpc>
              <a:spcBef>
                <a:spcPts val="600"/>
              </a:spcBef>
            </a:pPr>
            <a:r>
              <a:rPr lang="sl-SI" altLang="sl-SI" sz="1000" dirty="0">
                <a:solidFill>
                  <a:srgbClr val="323E4F"/>
                </a:solidFill>
                <a:latin typeface="Peugeot" panose="02000503040000020003" pitchFamily="50" charset="-18"/>
              </a:rPr>
              <a:t>Za zagotovitev še več udobja v vožnji se lahko nekatere motorje vgradi skupaj z 8-stopenjskim samodejnim menjalnikom (EAT8) najnovejše generacije.</a:t>
            </a:r>
          </a:p>
          <a:p>
            <a:pPr algn="just" eaLnBrk="1" hangingPunct="1">
              <a:lnSpc>
                <a:spcPct val="150000"/>
              </a:lnSpc>
              <a:spcBef>
                <a:spcPts val="600"/>
              </a:spcBef>
            </a:pPr>
            <a:r>
              <a:rPr lang="sl-SI" altLang="sl-SI" sz="1000" dirty="0">
                <a:solidFill>
                  <a:srgbClr val="323E4F"/>
                </a:solidFill>
                <a:latin typeface="Peugeot" panose="02000503040000020003" pitchFamily="50" charset="-18"/>
              </a:rPr>
              <a:t>Bencinski motorji so zasnovani za trivaljnem motorju s prostornino 1,2 l in ustrezajo standardu Euro 6d:</a:t>
            </a:r>
          </a:p>
          <a:p>
            <a:pPr algn="just" eaLnBrk="1" hangingPunct="1">
              <a:lnSpc>
                <a:spcPct val="150000"/>
              </a:lnSpc>
              <a:spcBef>
                <a:spcPts val="600"/>
              </a:spcBef>
              <a:buFontTx/>
              <a:buChar char="-"/>
            </a:pPr>
            <a:r>
              <a:rPr lang="sl-SI" altLang="sl-SI" sz="1000" dirty="0">
                <a:solidFill>
                  <a:srgbClr val="323E4F"/>
                </a:solidFill>
                <a:latin typeface="Peugeot" panose="02000503040000020003" pitchFamily="50" charset="-18"/>
              </a:rPr>
              <a:t> PureTech 100 </a:t>
            </a:r>
            <a:r>
              <a:rPr lang="sl-SI" altLang="sl-SI" sz="1000" dirty="0" err="1">
                <a:solidFill>
                  <a:srgbClr val="323E4F"/>
                </a:solidFill>
                <a:latin typeface="Peugeot" panose="02000503040000020003" pitchFamily="50" charset="-18"/>
              </a:rPr>
              <a:t>S&amp;S</a:t>
            </a:r>
            <a:r>
              <a:rPr lang="sl-SI" altLang="sl-SI" sz="1000" dirty="0">
                <a:solidFill>
                  <a:srgbClr val="323E4F"/>
                </a:solidFill>
                <a:latin typeface="Peugeot" panose="02000503040000020003" pitchFamily="50" charset="-18"/>
              </a:rPr>
              <a:t> BVM6,</a:t>
            </a:r>
          </a:p>
          <a:p>
            <a:pPr algn="just" eaLnBrk="1" hangingPunct="1">
              <a:lnSpc>
                <a:spcPct val="150000"/>
              </a:lnSpc>
              <a:spcBef>
                <a:spcPts val="600"/>
              </a:spcBef>
              <a:buFontTx/>
              <a:buChar char="-"/>
            </a:pPr>
            <a:r>
              <a:rPr lang="sl-SI" altLang="sl-SI" sz="1000" dirty="0">
                <a:solidFill>
                  <a:srgbClr val="323E4F"/>
                </a:solidFill>
                <a:latin typeface="Peugeot" panose="02000503040000020003" pitchFamily="50" charset="-18"/>
              </a:rPr>
              <a:t> PureTech 130 </a:t>
            </a:r>
            <a:r>
              <a:rPr lang="sl-SI" altLang="sl-SI" sz="1000" dirty="0" err="1">
                <a:solidFill>
                  <a:srgbClr val="323E4F"/>
                </a:solidFill>
                <a:latin typeface="Peugeot" panose="02000503040000020003" pitchFamily="50" charset="-18"/>
              </a:rPr>
              <a:t>S&amp;S</a:t>
            </a:r>
            <a:r>
              <a:rPr lang="sl-SI" altLang="sl-SI" sz="1000" dirty="0">
                <a:solidFill>
                  <a:srgbClr val="323E4F"/>
                </a:solidFill>
                <a:latin typeface="Peugeot" panose="02000503040000020003" pitchFamily="50" charset="-18"/>
              </a:rPr>
              <a:t> BVM6 ali EAT8,</a:t>
            </a:r>
          </a:p>
          <a:p>
            <a:pPr algn="just" eaLnBrk="1" hangingPunct="1">
              <a:lnSpc>
                <a:spcPct val="150000"/>
              </a:lnSpc>
              <a:spcBef>
                <a:spcPts val="600"/>
              </a:spcBef>
              <a:buFontTx/>
              <a:buChar char="-"/>
            </a:pPr>
            <a:r>
              <a:rPr lang="sl-SI" altLang="sl-SI" sz="1000" dirty="0">
                <a:solidFill>
                  <a:srgbClr val="323E4F"/>
                </a:solidFill>
                <a:latin typeface="Peugeot" panose="02000503040000020003" pitchFamily="50" charset="-18"/>
              </a:rPr>
              <a:t> PureTech 155 </a:t>
            </a:r>
            <a:r>
              <a:rPr lang="sl-SI" altLang="sl-SI" sz="1000" dirty="0" err="1">
                <a:solidFill>
                  <a:srgbClr val="323E4F"/>
                </a:solidFill>
                <a:latin typeface="Peugeot" panose="02000503040000020003" pitchFamily="50" charset="-18"/>
              </a:rPr>
              <a:t>S&amp;S</a:t>
            </a:r>
            <a:r>
              <a:rPr lang="sl-SI" altLang="sl-SI" sz="1000" dirty="0">
                <a:solidFill>
                  <a:srgbClr val="323E4F"/>
                </a:solidFill>
                <a:latin typeface="Peugeot" panose="02000503040000020003" pitchFamily="50" charset="-18"/>
              </a:rPr>
              <a:t> EAT8 (izključno za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a:t>
            </a:r>
          </a:p>
          <a:p>
            <a:pPr algn="just" eaLnBrk="1" hangingPunct="1">
              <a:lnSpc>
                <a:spcPct val="150000"/>
              </a:lnSpc>
              <a:spcBef>
                <a:spcPts val="600"/>
              </a:spcBef>
            </a:pPr>
            <a:r>
              <a:rPr lang="sl-SI" altLang="sl-SI" sz="1000" dirty="0">
                <a:solidFill>
                  <a:srgbClr val="323E4F"/>
                </a:solidFill>
                <a:latin typeface="Peugeot" panose="02000503040000020003" pitchFamily="50" charset="-18"/>
              </a:rPr>
              <a:t>Med dizelsko ponudbo je štirivaljni motor s prostornino 1,5 l (standard Euro 6d-temp, ob lansiranju):</a:t>
            </a:r>
          </a:p>
          <a:p>
            <a:pPr algn="just" eaLnBrk="1" hangingPunct="1">
              <a:lnSpc>
                <a:spcPct val="150000"/>
              </a:lnSpc>
              <a:spcBef>
                <a:spcPts val="600"/>
              </a:spcBef>
              <a:buFontTx/>
              <a:buChar char="-"/>
            </a:pPr>
            <a:r>
              <a:rPr lang="sl-SI" altLang="sl-SI" sz="1000" dirty="0">
                <a:solidFill>
                  <a:srgbClr val="323E4F"/>
                </a:solidFill>
                <a:latin typeface="Peugeot" panose="02000503040000020003" pitchFamily="50" charset="-18"/>
              </a:rPr>
              <a:t> BlueHDi 100 </a:t>
            </a:r>
            <a:r>
              <a:rPr lang="sl-SI" altLang="sl-SI" sz="1000" dirty="0" err="1">
                <a:solidFill>
                  <a:srgbClr val="323E4F"/>
                </a:solidFill>
                <a:latin typeface="Peugeot" panose="02000503040000020003" pitchFamily="50" charset="-18"/>
              </a:rPr>
              <a:t>S&amp;S</a:t>
            </a:r>
            <a:r>
              <a:rPr lang="sl-SI" altLang="sl-SI" sz="1000" dirty="0">
                <a:solidFill>
                  <a:srgbClr val="323E4F"/>
                </a:solidFill>
                <a:latin typeface="Peugeot" panose="02000503040000020003" pitchFamily="50" charset="-18"/>
              </a:rPr>
              <a:t> BVM6,</a:t>
            </a:r>
          </a:p>
          <a:p>
            <a:pPr algn="just" eaLnBrk="1" hangingPunct="1">
              <a:lnSpc>
                <a:spcPct val="150000"/>
              </a:lnSpc>
              <a:spcBef>
                <a:spcPts val="600"/>
              </a:spcBef>
              <a:buFontTx/>
              <a:buChar char="-"/>
            </a:pPr>
            <a:r>
              <a:rPr lang="sl-SI" altLang="sl-SI" sz="1000" dirty="0">
                <a:solidFill>
                  <a:srgbClr val="323E4F"/>
                </a:solidFill>
                <a:latin typeface="Peugeot" panose="02000503040000020003" pitchFamily="50" charset="-18"/>
              </a:rPr>
              <a:t> BlueHDi 130 </a:t>
            </a:r>
            <a:r>
              <a:rPr lang="sl-SI" altLang="sl-SI" sz="1000" dirty="0" err="1">
                <a:solidFill>
                  <a:srgbClr val="323E4F"/>
                </a:solidFill>
                <a:latin typeface="Peugeot" panose="02000503040000020003" pitchFamily="50" charset="-18"/>
              </a:rPr>
              <a:t>S&amp;S</a:t>
            </a:r>
            <a:r>
              <a:rPr lang="sl-SI" altLang="sl-SI" sz="1000" dirty="0">
                <a:solidFill>
                  <a:srgbClr val="323E4F"/>
                </a:solidFill>
                <a:latin typeface="Peugeot" panose="02000503040000020003" pitchFamily="50" charset="-18"/>
              </a:rPr>
              <a:t> EAT8.</a:t>
            </a:r>
          </a:p>
          <a:p>
            <a:pPr algn="just" eaLnBrk="1" hangingPunct="1">
              <a:lnSpc>
                <a:spcPct val="150000"/>
              </a:lnSpc>
              <a:spcBef>
                <a:spcPts val="600"/>
              </a:spcBef>
            </a:pPr>
            <a:r>
              <a:rPr lang="sl-SI" altLang="sl-SI" sz="1000" dirty="0">
                <a:solidFill>
                  <a:srgbClr val="323E4F"/>
                </a:solidFill>
                <a:latin typeface="Peugeot" panose="02000503040000020003" pitchFamily="50" charset="-18"/>
              </a:rPr>
              <a:t>Nekateri motorji bodo ustrezno prilagojeni za določene regije trženja, kjer veljajo posebna zakonska določila za zmanjšanje onesnaženja in kakovost goriva. </a:t>
            </a:r>
          </a:p>
          <a:p>
            <a:pPr algn="just" eaLnBrk="1" hangingPunct="1">
              <a:lnSpc>
                <a:spcPct val="150000"/>
              </a:lnSpc>
              <a:spcBef>
                <a:spcPts val="600"/>
              </a:spcBef>
            </a:pPr>
            <a:endParaRPr lang="sl-SI" altLang="sl-SI" sz="1000" dirty="0">
              <a:solidFill>
                <a:srgbClr val="323E4F"/>
              </a:solidFill>
              <a:latin typeface="Peugeot" panose="02000503040000020003" pitchFamily="50" charset="-18"/>
            </a:endParaRPr>
          </a:p>
          <a:p>
            <a:pPr algn="just" eaLnBrk="1" hangingPunct="1">
              <a:lnSpc>
                <a:spcPct val="150000"/>
              </a:lnSpc>
              <a:spcBef>
                <a:spcPts val="600"/>
              </a:spcBef>
            </a:pPr>
            <a:endParaRPr lang="sl-SI" altLang="sl-SI" sz="1000" b="1" dirty="0">
              <a:solidFill>
                <a:srgbClr val="323E4F"/>
              </a:solidFill>
              <a:latin typeface="Peugeot" panose="02000503040000020003" pitchFamily="50" charset="-18"/>
            </a:endParaRPr>
          </a:p>
          <a:p>
            <a:pPr algn="just" eaLnBrk="1" hangingPunct="1">
              <a:lnSpc>
                <a:spcPct val="150000"/>
              </a:lnSpc>
              <a:spcBef>
                <a:spcPts val="600"/>
              </a:spcBef>
            </a:pPr>
            <a:r>
              <a:rPr lang="sl-SI" altLang="sl-SI" sz="1000" b="1" dirty="0">
                <a:solidFill>
                  <a:srgbClr val="323E4F"/>
                </a:solidFill>
                <a:latin typeface="Peugeot" panose="02000503040000020003" pitchFamily="50" charset="-18"/>
              </a:rPr>
              <a:t>Novi </a:t>
            </a:r>
            <a:r>
              <a:rPr lang="sl-SI" altLang="sl-SI" sz="1000" b="1" dirty="0" err="1">
                <a:solidFill>
                  <a:srgbClr val="323E4F"/>
                </a:solidFill>
                <a:latin typeface="Peugeot" panose="02000503040000020003" pitchFamily="50" charset="-18"/>
              </a:rPr>
              <a:t>SUV</a:t>
            </a:r>
            <a:r>
              <a:rPr lang="sl-SI" altLang="sl-SI" sz="1000" b="1" dirty="0">
                <a:solidFill>
                  <a:srgbClr val="323E4F"/>
                </a:solidFill>
                <a:latin typeface="Peugeot" panose="02000503040000020003" pitchFamily="50" charset="-18"/>
              </a:rPr>
              <a:t> PEUGEOT 2008 svetovnih razsežnosti se bo pričel tržiti ob koncu leta 2019.</a:t>
            </a:r>
          </a:p>
          <a:p>
            <a:pPr algn="just" eaLnBrk="1" hangingPunct="1">
              <a:lnSpc>
                <a:spcPct val="150000"/>
              </a:lnSpc>
              <a:spcBef>
                <a:spcPts val="600"/>
              </a:spcBef>
            </a:pPr>
            <a:r>
              <a:rPr lang="sl-SI" altLang="sl-SI" sz="1000" b="1" dirty="0">
                <a:solidFill>
                  <a:srgbClr val="323E4F"/>
                </a:solidFill>
                <a:latin typeface="Peugeot" panose="02000503040000020003" pitchFamily="50" charset="-18"/>
              </a:rPr>
              <a:t>Proizvodnja bo za Evropo potekala v obratu </a:t>
            </a:r>
            <a:r>
              <a:rPr lang="sl-SI" altLang="sl-SI" sz="1000" b="1" dirty="0" err="1">
                <a:solidFill>
                  <a:srgbClr val="323E4F"/>
                </a:solidFill>
                <a:latin typeface="Peugeot" panose="02000503040000020003" pitchFamily="50" charset="-18"/>
              </a:rPr>
              <a:t>Vigo</a:t>
            </a:r>
            <a:r>
              <a:rPr lang="sl-SI" altLang="sl-SI" sz="1000" b="1" dirty="0">
                <a:solidFill>
                  <a:srgbClr val="323E4F"/>
                </a:solidFill>
                <a:latin typeface="Peugeot" panose="02000503040000020003" pitchFamily="50" charset="-18"/>
              </a:rPr>
              <a:t>, za Kitajsko pa v Wuhanu.</a:t>
            </a:r>
          </a:p>
        </p:txBody>
      </p:sp>
      <p:sp>
        <p:nvSpPr>
          <p:cNvPr id="4" name="Rectangle 3">
            <a:extLst>
              <a:ext uri="{FF2B5EF4-FFF2-40B4-BE49-F238E27FC236}">
                <a16:creationId xmlns:a16="http://schemas.microsoft.com/office/drawing/2014/main" id="{D3FC74CB-0A7D-484C-B644-FA45234E0A9A}"/>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graphicFrame>
        <p:nvGraphicFramePr>
          <p:cNvPr id="6" name="Tableau 5">
            <a:extLst>
              <a:ext uri="{FF2B5EF4-FFF2-40B4-BE49-F238E27FC236}">
                <a16:creationId xmlns:a16="http://schemas.microsoft.com/office/drawing/2014/main" id="{131C3382-7A27-41A4-A032-3776F984908E}"/>
              </a:ext>
            </a:extLst>
          </p:cNvPr>
          <p:cNvGraphicFramePr>
            <a:graphicFrameLocks noGrp="1"/>
          </p:cNvGraphicFramePr>
          <p:nvPr>
            <p:extLst>
              <p:ext uri="{D42A27DB-BD31-4B8C-83A1-F6EECF244321}">
                <p14:modId xmlns:p14="http://schemas.microsoft.com/office/powerpoint/2010/main" val="4196971"/>
              </p:ext>
            </p:extLst>
          </p:nvPr>
        </p:nvGraphicFramePr>
        <p:xfrm>
          <a:off x="534988" y="7050088"/>
          <a:ext cx="5576887" cy="1414780"/>
        </p:xfrm>
        <a:graphic>
          <a:graphicData uri="http://schemas.openxmlformats.org/drawingml/2006/table">
            <a:tbl>
              <a:tblPr/>
              <a:tblGrid>
                <a:gridCol w="2876550">
                  <a:extLst>
                    <a:ext uri="{9D8B030D-6E8A-4147-A177-3AD203B41FA5}">
                      <a16:colId xmlns:a16="http://schemas.microsoft.com/office/drawing/2014/main" val="2414234783"/>
                    </a:ext>
                  </a:extLst>
                </a:gridCol>
                <a:gridCol w="2700337">
                  <a:extLst>
                    <a:ext uri="{9D8B030D-6E8A-4147-A177-3AD203B41FA5}">
                      <a16:colId xmlns:a16="http://schemas.microsoft.com/office/drawing/2014/main" val="3433365682"/>
                    </a:ext>
                  </a:extLst>
                </a:gridCol>
              </a:tblGrid>
              <a:tr h="412750">
                <a:tc>
                  <a:txBody>
                    <a:bodyPr/>
                    <a:lstStyle>
                      <a:lvl1pPr defTabSz="75565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l" defTabSz="755650" rtl="0" eaLnBrk="1" fontAlgn="base" latinLnBrk="0" hangingPunct="1">
                        <a:lnSpc>
                          <a:spcPct val="115000"/>
                        </a:lnSpc>
                        <a:spcBef>
                          <a:spcPct val="0"/>
                        </a:spcBef>
                        <a:spcAft>
                          <a:spcPts val="1000"/>
                        </a:spcAft>
                        <a:buClrTx/>
                        <a:buSzTx/>
                        <a:buFontTx/>
                        <a:buNone/>
                        <a:tabLst/>
                      </a:pPr>
                      <a:r>
                        <a:rPr kumimoji="0" lang="en-US" altLang="sl-SI" sz="1000" b="0" i="0" u="none" strike="noStrike" cap="none" normalizeH="0" baseline="0" dirty="0">
                          <a:ln>
                            <a:noFill/>
                          </a:ln>
                          <a:solidFill>
                            <a:srgbClr val="FFFFFF"/>
                          </a:solidFill>
                          <a:effectLst/>
                          <a:latin typeface="Peugeot" panose="02000503040000020003" pitchFamily="50" charset="-18"/>
                        </a:rPr>
                        <a:t/>
                      </a:r>
                      <a:br>
                        <a:rPr kumimoji="0" lang="en-US" altLang="sl-SI" sz="1000" b="0" i="0" u="none" strike="noStrike" cap="none" normalizeH="0" baseline="0" dirty="0">
                          <a:ln>
                            <a:noFill/>
                          </a:ln>
                          <a:solidFill>
                            <a:srgbClr val="FFFFFF"/>
                          </a:solidFill>
                          <a:effectLst/>
                          <a:latin typeface="Peugeot" panose="02000503040000020003" pitchFamily="50" charset="-18"/>
                        </a:rPr>
                      </a:br>
                      <a:r>
                        <a:rPr kumimoji="0" lang="en-US" altLang="sl-SI" sz="1000" b="1" i="0" u="none" strike="noStrike" cap="none" normalizeH="0" baseline="0" dirty="0" err="1">
                          <a:ln>
                            <a:noFill/>
                          </a:ln>
                          <a:solidFill>
                            <a:srgbClr val="404040"/>
                          </a:solidFill>
                          <a:effectLst/>
                          <a:latin typeface="Peugeot" panose="02000503040000020003" pitchFamily="50" charset="-18"/>
                        </a:rPr>
                        <a:t>Stik</a:t>
                      </a:r>
                      <a:r>
                        <a:rPr kumimoji="0" lang="en-US" altLang="sl-SI" sz="1000" b="1" i="0" u="none" strike="noStrike" cap="none" normalizeH="0" baseline="0" dirty="0">
                          <a:ln>
                            <a:noFill/>
                          </a:ln>
                          <a:solidFill>
                            <a:srgbClr val="404040"/>
                          </a:solidFill>
                          <a:effectLst/>
                          <a:latin typeface="Peugeot" panose="02000503040000020003" pitchFamily="50" charset="-18"/>
                        </a:rPr>
                        <a:t> z </a:t>
                      </a:r>
                      <a:r>
                        <a:rPr kumimoji="0" lang="en-US" altLang="sl-SI" sz="1000" b="1" i="0" u="none" strike="noStrike" cap="none" normalizeH="0" baseline="0" dirty="0" err="1">
                          <a:ln>
                            <a:noFill/>
                          </a:ln>
                          <a:solidFill>
                            <a:srgbClr val="404040"/>
                          </a:solidFill>
                          <a:effectLst/>
                          <a:latin typeface="Peugeot" panose="02000503040000020003" pitchFamily="50" charset="-18"/>
                        </a:rPr>
                        <a:t>novinarji</a:t>
                      </a:r>
                      <a:endParaRPr kumimoji="0" lang="en-US" altLang="sl-SI" sz="1000" b="1" i="0" u="none" strike="noStrike" cap="none" normalizeH="0" baseline="0" dirty="0">
                        <a:ln>
                          <a:noFill/>
                        </a:ln>
                        <a:solidFill>
                          <a:srgbClr val="404040"/>
                        </a:solidFill>
                        <a:effectLst/>
                        <a:latin typeface="Peugeot" panose="02000503040000020003" pitchFamily="50" charset="-18"/>
                      </a:endParaRPr>
                    </a:p>
                    <a:p>
                      <a:pPr marL="0" marR="0" lvl="0" indent="0" algn="l" defTabSz="755650" rtl="0" eaLnBrk="1" fontAlgn="base" latinLnBrk="0" hangingPunct="1">
                        <a:lnSpc>
                          <a:spcPct val="115000"/>
                        </a:lnSpc>
                        <a:spcBef>
                          <a:spcPct val="0"/>
                        </a:spcBef>
                        <a:spcAft>
                          <a:spcPts val="1000"/>
                        </a:spcAft>
                        <a:buClrTx/>
                        <a:buSzTx/>
                        <a:buFontTx/>
                        <a:buNone/>
                        <a:tabLst/>
                      </a:pPr>
                      <a:r>
                        <a:rPr kumimoji="0" lang="en-US" altLang="sl-SI" sz="1000" b="0" i="0" u="sng" strike="noStrike" cap="none" normalizeH="0" baseline="0" dirty="0">
                          <a:ln>
                            <a:noFill/>
                          </a:ln>
                          <a:solidFill>
                            <a:srgbClr val="1E72C7"/>
                          </a:solidFill>
                          <a:effectLst/>
                          <a:latin typeface="Peugeot" panose="02000503040000020003" pitchFamily="50" charset="-18"/>
                          <a:ea typeface="Times New Roman" panose="02020603050405020304" pitchFamily="18" charset="0"/>
                          <a:cs typeface="Arial" panose="020B0604020202020204" pitchFamily="34" charset="0"/>
                          <a:hlinkClick r:id="rId2"/>
                        </a:rPr>
                        <a:t>www.peugeot-pressepro.com</a:t>
                      </a:r>
                      <a:r>
                        <a:rPr kumimoji="0" lang="en-US" altLang="sl-SI" sz="1000" b="0" i="0" u="sng" strike="noStrike" cap="none" normalizeH="0" baseline="0" dirty="0">
                          <a:ln>
                            <a:noFill/>
                          </a:ln>
                          <a:solidFill>
                            <a:srgbClr val="1E72C7"/>
                          </a:solidFill>
                          <a:effectLst/>
                          <a:latin typeface="Peugeot" panose="02000503040000020003" pitchFamily="50" charset="-18"/>
                          <a:ea typeface="Times New Roman" panose="02020603050405020304" pitchFamily="18" charset="0"/>
                          <a:cs typeface="Arial" panose="020B0604020202020204" pitchFamily="34" charset="0"/>
                        </a:rPr>
                        <a:t> </a:t>
                      </a:r>
                    </a:p>
                    <a:p>
                      <a:pPr marL="0" marR="0" lvl="0" indent="0" algn="l" defTabSz="755650" rtl="0" eaLnBrk="1" fontAlgn="base" latinLnBrk="0" hangingPunct="1">
                        <a:lnSpc>
                          <a:spcPct val="150000"/>
                        </a:lnSpc>
                        <a:spcBef>
                          <a:spcPct val="0"/>
                        </a:spcBef>
                        <a:spcAft>
                          <a:spcPct val="0"/>
                        </a:spcAft>
                        <a:buClrTx/>
                        <a:buSzTx/>
                        <a:buFontTx/>
                        <a:buNone/>
                        <a:tabLst/>
                      </a:pPr>
                      <a:r>
                        <a:rPr kumimoji="0" lang="en-US" altLang="sl-SI" sz="1000" b="0" i="0" u="sng" strike="noStrike" cap="none" normalizeH="0" baseline="0" dirty="0">
                          <a:ln>
                            <a:noFill/>
                          </a:ln>
                          <a:solidFill>
                            <a:srgbClr val="1E72C7"/>
                          </a:solidFill>
                          <a:effectLst/>
                          <a:latin typeface="Peugeot" panose="02000503040000020003" pitchFamily="50" charset="-18"/>
                          <a:ea typeface="Times New Roman" panose="02020603050405020304" pitchFamily="18" charset="0"/>
                          <a:cs typeface="Arial" panose="020B0604020202020204" pitchFamily="34" charset="0"/>
                          <a:hlinkClick r:id="rId3"/>
                        </a:rPr>
                        <a:t>presse@peugeot.com</a:t>
                      </a:r>
                      <a:endParaRPr kumimoji="0" lang="en-US" altLang="sl-SI" sz="1000" b="0" i="0" u="none" strike="noStrike" cap="none" normalizeH="0" baseline="0" dirty="0">
                        <a:ln>
                          <a:noFill/>
                        </a:ln>
                        <a:solidFill>
                          <a:srgbClr val="1E72C7"/>
                        </a:solidFill>
                        <a:effectLst/>
                        <a:latin typeface="Peugeot" panose="02000503040000020003" pitchFamily="50" charset="-18"/>
                      </a:endParaRPr>
                    </a:p>
                    <a:p>
                      <a:pPr marL="0" marR="0" lvl="0" indent="0" algn="l" defTabSz="755650" rtl="0" eaLnBrk="1" fontAlgn="base" latinLnBrk="0" hangingPunct="1">
                        <a:lnSpc>
                          <a:spcPct val="150000"/>
                        </a:lnSpc>
                        <a:spcBef>
                          <a:spcPct val="0"/>
                        </a:spcBef>
                        <a:spcAft>
                          <a:spcPct val="0"/>
                        </a:spcAft>
                        <a:buClrTx/>
                        <a:buSzTx/>
                        <a:buFontTx/>
                        <a:buNone/>
                        <a:tabLst/>
                      </a:pPr>
                      <a:r>
                        <a:rPr kumimoji="0" lang="en-US" altLang="sl-SI" sz="1000" b="1" i="0" u="none" strike="noStrike" cap="none" normalizeH="0" baseline="0" dirty="0">
                          <a:ln>
                            <a:noFill/>
                          </a:ln>
                          <a:solidFill>
                            <a:srgbClr val="FFFFFF"/>
                          </a:solidFill>
                          <a:effectLst/>
                          <a:latin typeface="Peugeot" panose="02000503040000020003" pitchFamily="50" charset="-18"/>
                          <a:ea typeface="Times New Roman" panose="02020603050405020304" pitchFamily="18" charset="0"/>
                          <a:cs typeface="Times New Roman" panose="02020603050405020304" pitchFamily="18" charset="0"/>
                        </a:rPr>
                        <a:t> </a:t>
                      </a:r>
                      <a:endParaRPr kumimoji="0" lang="en-US" altLang="sl-SI" sz="1000" b="1" i="0" u="none" strike="noStrike" cap="none" normalizeH="0" baseline="0" dirty="0">
                        <a:ln>
                          <a:noFill/>
                        </a:ln>
                        <a:solidFill>
                          <a:srgbClr val="FFFFFF"/>
                        </a:solidFill>
                        <a:effectLst/>
                        <a:latin typeface="Peugeot" panose="02000503040000020003" pitchFamily="50" charset="-18"/>
                      </a:endParaRPr>
                    </a:p>
                    <a:p>
                      <a:pPr marL="0" marR="0" lvl="0" indent="0" algn="l" defTabSz="755650" rtl="0" eaLnBrk="1" fontAlgn="base" latinLnBrk="0" hangingPunct="1">
                        <a:lnSpc>
                          <a:spcPts val="1400"/>
                        </a:lnSpc>
                        <a:spcBef>
                          <a:spcPct val="0"/>
                        </a:spcBef>
                        <a:spcAft>
                          <a:spcPct val="0"/>
                        </a:spcAft>
                        <a:buClrTx/>
                        <a:buSzTx/>
                        <a:buFontTx/>
                        <a:buNone/>
                        <a:tabLst/>
                      </a:pPr>
                      <a:r>
                        <a:rPr kumimoji="0" lang="en-US" altLang="sl-SI" sz="1000" b="1" i="0" u="none" strike="noStrike" cap="none" normalizeH="0" baseline="0" dirty="0">
                          <a:ln>
                            <a:noFill/>
                          </a:ln>
                          <a:solidFill>
                            <a:srgbClr val="FFFFFF"/>
                          </a:solidFill>
                          <a:effectLst/>
                          <a:latin typeface="Peugeot" panose="02000503040000020003" pitchFamily="50" charset="-18"/>
                          <a:ea typeface="Times New Roman" panose="02020603050405020304" pitchFamily="18" charset="0"/>
                          <a:cs typeface="Times New Roman" panose="02020603050405020304" pitchFamily="18" charset="0"/>
                        </a:rPr>
                        <a:t> </a:t>
                      </a:r>
                      <a:endParaRPr kumimoji="0" lang="en-US" altLang="sl-SI" sz="1000" b="1" i="0" u="none" strike="noStrike" cap="none" normalizeH="0" baseline="0" dirty="0">
                        <a:ln>
                          <a:noFill/>
                        </a:ln>
                        <a:solidFill>
                          <a:srgbClr val="FFFFFF"/>
                        </a:solidFill>
                        <a:effectLst/>
                        <a:latin typeface="Peugeot" panose="02000503040000020003" pitchFamily="50" charset="-18"/>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lvl1pPr defTabSz="75565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fontAlgn="base">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r" defTabSz="755650" rtl="0" eaLnBrk="1" fontAlgn="base" latinLnBrk="0" hangingPunct="1">
                        <a:lnSpc>
                          <a:spcPts val="1400"/>
                        </a:lnSpc>
                        <a:spcBef>
                          <a:spcPct val="0"/>
                        </a:spcBef>
                        <a:spcAft>
                          <a:spcPct val="0"/>
                        </a:spcAft>
                        <a:buClrTx/>
                        <a:buSzTx/>
                        <a:buFontTx/>
                        <a:buNone/>
                        <a:tabLst/>
                      </a:pPr>
                      <a:r>
                        <a:rPr kumimoji="0" lang="en-US" altLang="sl-SI" sz="1000" b="1" i="0" u="none" strike="noStrike" cap="none" normalizeH="0" baseline="0" dirty="0">
                          <a:ln>
                            <a:noFill/>
                          </a:ln>
                          <a:solidFill>
                            <a:srgbClr val="FFFFFF"/>
                          </a:solidFill>
                          <a:effectLst/>
                          <a:latin typeface="Peugeot" panose="02000503040000020003" pitchFamily="50" charset="-18"/>
                        </a:rPr>
                        <a:t> </a:t>
                      </a:r>
                      <a:endParaRPr kumimoji="0" lang="en-US" altLang="sl-SI" sz="1000" b="1" i="0" u="none" strike="noStrike" cap="none" normalizeH="0" baseline="0" dirty="0">
                        <a:ln>
                          <a:noFill/>
                        </a:ln>
                        <a:solidFill>
                          <a:srgbClr val="FFFFFF"/>
                        </a:solidFill>
                        <a:effectLst/>
                        <a:latin typeface="Peugeot" panose="02000503040000020003" pitchFamily="50" charset="-18"/>
                        <a:cs typeface="Times New Roman" panose="02020603050405020304"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24108099"/>
                  </a:ext>
                </a:extLst>
              </a:tr>
            </a:tbl>
          </a:graphicData>
        </a:graphic>
      </p:graphicFrame>
      <p:grpSp>
        <p:nvGrpSpPr>
          <p:cNvPr id="12300" name="Groupe 6">
            <a:extLst>
              <a:ext uri="{FF2B5EF4-FFF2-40B4-BE49-F238E27FC236}">
                <a16:creationId xmlns:a16="http://schemas.microsoft.com/office/drawing/2014/main" id="{6FEF123D-3294-4D2B-9E08-40303A21F9E0}"/>
              </a:ext>
            </a:extLst>
          </p:cNvPr>
          <p:cNvGrpSpPr>
            <a:grpSpLocks/>
          </p:cNvGrpSpPr>
          <p:nvPr/>
        </p:nvGrpSpPr>
        <p:grpSpPr bwMode="auto">
          <a:xfrm>
            <a:off x="561975" y="9836150"/>
            <a:ext cx="1304925" cy="241300"/>
            <a:chOff x="792476" y="4356953"/>
            <a:chExt cx="1304928" cy="241074"/>
          </a:xfrm>
        </p:grpSpPr>
        <p:pic>
          <p:nvPicPr>
            <p:cNvPr id="12306" name="Picture 22" descr="cid:image004.jpg@01D4B3E1.0BD79BC0">
              <a:extLst>
                <a:ext uri="{FF2B5EF4-FFF2-40B4-BE49-F238E27FC236}">
                  <a16:creationId xmlns:a16="http://schemas.microsoft.com/office/drawing/2014/main" id="{0B17D009-FEA4-4C45-B65D-E7F5CFCA31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92476" y="4356953"/>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7" name="Picture 21" descr="cid:image005.jpg@01D4B3E1.0BD79BC0">
              <a:extLst>
                <a:ext uri="{FF2B5EF4-FFF2-40B4-BE49-F238E27FC236}">
                  <a16:creationId xmlns:a16="http://schemas.microsoft.com/office/drawing/2014/main" id="{6D2E7C60-11EE-4702-B38C-94FA8C8E99B2}"/>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1145175" y="4359902"/>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8" name="Picture 20" descr="cid:image006.jpg@01D4B3E1.0BD79BC0">
              <a:extLst>
                <a:ext uri="{FF2B5EF4-FFF2-40B4-BE49-F238E27FC236}">
                  <a16:creationId xmlns:a16="http://schemas.microsoft.com/office/drawing/2014/main" id="{CEC5B82B-36D2-4200-B718-E1D90881DF83}"/>
                </a:ext>
              </a:extLst>
            </p:cNvPr>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1502227" y="4356953"/>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9" name="Picture 19" descr="cid:image007.jpg@01D4B3E1.0BD79BC0">
              <a:extLst>
                <a:ext uri="{FF2B5EF4-FFF2-40B4-BE49-F238E27FC236}">
                  <a16:creationId xmlns:a16="http://schemas.microsoft.com/office/drawing/2014/main" id="{3BF63769-A4D4-4E83-BD81-FCC91D81B0EF}"/>
                </a:ext>
              </a:extLst>
            </p:cNvPr>
            <p:cNvPicPr>
              <a:picLocks noChangeAspect="1" noChangeArrowheads="1"/>
            </p:cNvPicPr>
            <p:nvPr/>
          </p:nvPicPr>
          <p:blipFill>
            <a:blip r:embed="rId10" r:link="rId11">
              <a:extLst>
                <a:ext uri="{28A0092B-C50C-407E-A947-70E740481C1C}">
                  <a14:useLocalDpi xmlns:a14="http://schemas.microsoft.com/office/drawing/2010/main" val="0"/>
                </a:ext>
              </a:extLst>
            </a:blip>
            <a:srcRect/>
            <a:stretch>
              <a:fillRect/>
            </a:stretch>
          </p:blipFill>
          <p:spPr bwMode="auto">
            <a:xfrm>
              <a:off x="1859279" y="4357593"/>
              <a:ext cx="23812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Rectangle 23">
            <a:extLst>
              <a:ext uri="{FF2B5EF4-FFF2-40B4-BE49-F238E27FC236}">
                <a16:creationId xmlns:a16="http://schemas.microsoft.com/office/drawing/2014/main" id="{042A441E-F6D6-4D6E-A2A3-0B810E869424}"/>
              </a:ext>
            </a:extLst>
          </p:cNvPr>
          <p:cNvSpPr>
            <a:spLocks noChangeArrowheads="1"/>
          </p:cNvSpPr>
          <p:nvPr/>
        </p:nvSpPr>
        <p:spPr bwMode="auto">
          <a:xfrm>
            <a:off x="442913" y="8185150"/>
            <a:ext cx="6697662" cy="178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a:r>
              <a:rPr lang="sl-SI" altLang="sl-SI" sz="1000" dirty="0" smtClean="0">
                <a:solidFill>
                  <a:srgbClr val="404040"/>
                </a:solidFill>
                <a:latin typeface="Peugeot" panose="02000503040000020003" pitchFamily="50" charset="-18"/>
                <a:ea typeface="Times New Roman" panose="02020603050405020304" pitchFamily="18" charset="0"/>
                <a:cs typeface="Arial" panose="020B0604020202020204" pitchFamily="34" charset="0"/>
              </a:rPr>
              <a:t>Barbara Kmet, 041 605 406</a:t>
            </a:r>
            <a:endParaRPr lang="sl-SI" altLang="sl-SI" sz="1000" dirty="0">
              <a:solidFill>
                <a:srgbClr val="404040"/>
              </a:solidFill>
              <a:latin typeface="Peugeot" panose="02000503040000020003" pitchFamily="50" charset="-18"/>
              <a:ea typeface="Times New Roman" panose="02020603050405020304" pitchFamily="18" charset="0"/>
              <a:cs typeface="Arial" panose="020B0604020202020204" pitchFamily="34" charset="0"/>
            </a:endParaRPr>
          </a:p>
          <a:p>
            <a:pPr defTabSz="914400"/>
            <a:r>
              <a:rPr lang="sl-SI" altLang="sl-SI" sz="1000" u="sng" dirty="0" smtClean="0">
                <a:solidFill>
                  <a:srgbClr val="404040"/>
                </a:solidFill>
                <a:latin typeface="Peugeot" panose="02000503040000020003" pitchFamily="50" charset="-18"/>
                <a:ea typeface="Times New Roman" panose="02020603050405020304" pitchFamily="18" charset="0"/>
                <a:cs typeface="Arial" panose="020B0604020202020204" pitchFamily="34" charset="0"/>
              </a:rPr>
              <a:t>Barbara.kmet@p-automobil-import.si</a:t>
            </a:r>
            <a:endParaRPr lang="sl-SI" altLang="sl-SI" sz="1000" u="sng" dirty="0">
              <a:solidFill>
                <a:srgbClr val="404040"/>
              </a:solidFill>
              <a:latin typeface="Peugeot" panose="02000503040000020003" pitchFamily="50" charset="-18"/>
              <a:ea typeface="Times New Roman" panose="02020603050405020304" pitchFamily="18" charset="0"/>
              <a:cs typeface="Arial" panose="020B0604020202020204" pitchFamily="34" charset="0"/>
            </a:endParaRPr>
          </a:p>
          <a:p>
            <a:pPr defTabSz="914400"/>
            <a:endParaRPr lang="sl-SI" altLang="sl-SI" sz="1000" u="sng" dirty="0">
              <a:solidFill>
                <a:srgbClr val="404040"/>
              </a:solidFill>
              <a:latin typeface="Peugeot" panose="02000503040000020003" pitchFamily="50" charset="-18"/>
              <a:ea typeface="Times New Roman" panose="02020603050405020304" pitchFamily="18" charset="0"/>
              <a:cs typeface="Arial" panose="020B0604020202020204" pitchFamily="34" charset="0"/>
            </a:endParaRPr>
          </a:p>
          <a:p>
            <a:pPr defTabSz="914400"/>
            <a:endParaRPr lang="sl-SI" altLang="sl-SI" sz="1000" dirty="0">
              <a:solidFill>
                <a:srgbClr val="404040"/>
              </a:solidFill>
              <a:latin typeface="Peugeot" panose="02000503040000020003" pitchFamily="50" charset="-18"/>
            </a:endParaRPr>
          </a:p>
          <a:p>
            <a:pPr defTabSz="914400"/>
            <a:r>
              <a:rPr lang="sl-SI" altLang="sl-SI" sz="1000" b="1" dirty="0">
                <a:solidFill>
                  <a:srgbClr val="404040"/>
                </a:solidFill>
                <a:latin typeface="Peugeot" panose="02000503040000020003" pitchFamily="50" charset="-18"/>
                <a:ea typeface="Times New Roman" panose="02020603050405020304" pitchFamily="18" charset="0"/>
                <a:cs typeface="Times New Roman" panose="02020603050405020304" pitchFamily="18" charset="0"/>
              </a:rPr>
              <a:t>PEUGEOT</a:t>
            </a:r>
            <a:endParaRPr lang="sl-SI" altLang="sl-SI" sz="1000" dirty="0">
              <a:solidFill>
                <a:srgbClr val="404040"/>
              </a:solidFill>
              <a:latin typeface="Peugeot" panose="02000503040000020003" pitchFamily="50" charset="-18"/>
            </a:endParaRPr>
          </a:p>
          <a:p>
            <a:pPr algn="just" defTabSz="914400"/>
            <a:r>
              <a:rPr lang="sl-SI" altLang="sl-SI" sz="1000" dirty="0">
                <a:solidFill>
                  <a:srgbClr val="404040"/>
                </a:solidFill>
                <a:latin typeface="Peugeot" panose="02000503040000020003" pitchFamily="50" charset="-18"/>
                <a:cs typeface="Times New Roman" panose="02020603050405020304" pitchFamily="18" charset="0"/>
              </a:rPr>
              <a:t>Stimulativna in razkošna vožnja, eleganten dizajn in brezkompromisna kakovost tvorijo obljubo, ki jo daje znamka svojim strankam in doprinesejo k emocijam, ki jih nudi vsak PEUGEOTOV avtomobil. PEUGEOT je navzoč v več kot 160 državah, kjer ima 10.000 prodajnih mest. V letu 2018 je prodal več kot 1.740.000 vozil.</a:t>
            </a:r>
            <a:endParaRPr lang="sl-SI" altLang="sl-SI" sz="1000" dirty="0">
              <a:solidFill>
                <a:srgbClr val="404040"/>
              </a:solidFill>
              <a:latin typeface="Peugeot" panose="02000503040000020003" pitchFamily="50" charset="-18"/>
            </a:endParaRPr>
          </a:p>
          <a:p>
            <a:pPr algn="just" defTabSz="914400"/>
            <a:r>
              <a:rPr lang="sl-SI" altLang="sl-SI" sz="1000" dirty="0">
                <a:solidFill>
                  <a:srgbClr val="404040"/>
                </a:solidFill>
                <a:latin typeface="Peugeot" panose="02000503040000020003" pitchFamily="50" charset="-18"/>
                <a:cs typeface="Times New Roman" panose="02020603050405020304" pitchFamily="18" charset="0"/>
              </a:rPr>
              <a:t>Povsod združuje zahtevnost, videz in emocije ter si prizadeva postati znamka vozil visokega segmenta za širok krog potrošnikov s svetovnimi razsežnostmi. </a:t>
            </a:r>
            <a:endParaRPr lang="sl-SI" altLang="sl-SI" sz="1000" dirty="0">
              <a:solidFill>
                <a:srgbClr val="404040"/>
              </a:solidFill>
              <a:latin typeface="Peugeot" panose="02000503040000020003" pitchFamily="50" charset="-18"/>
            </a:endParaRPr>
          </a:p>
          <a:p>
            <a:pPr algn="just" defTabSz="914400"/>
            <a:endParaRPr lang="sl-SI" altLang="sl-SI" sz="1000" dirty="0">
              <a:solidFill>
                <a:srgbClr val="404040"/>
              </a:solidFill>
              <a:latin typeface="Peugeot" panose="02000503040000020003" pitchFamily="50" charset="-18"/>
            </a:endParaRPr>
          </a:p>
        </p:txBody>
      </p:sp>
      <p:sp>
        <p:nvSpPr>
          <p:cNvPr id="12302" name="Rectangle 24">
            <a:extLst>
              <a:ext uri="{FF2B5EF4-FFF2-40B4-BE49-F238E27FC236}">
                <a16:creationId xmlns:a16="http://schemas.microsoft.com/office/drawing/2014/main" id="{37E62C2C-9209-4F38-BECD-23179EE6EAB8}"/>
              </a:ext>
            </a:extLst>
          </p:cNvPr>
          <p:cNvSpPr>
            <a:spLocks noChangeArrowheads="1"/>
          </p:cNvSpPr>
          <p:nvPr/>
        </p:nvSpPr>
        <p:spPr bwMode="auto">
          <a:xfrm>
            <a:off x="442913" y="8235950"/>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a:r>
              <a:rPr lang="en-US" altLang="sl-SI" sz="1000">
                <a:solidFill>
                  <a:srgbClr val="000000"/>
                </a:solidFill>
                <a:latin typeface="Peugeot" panose="02000503040000020003" pitchFamily="50" charset="-18"/>
                <a:ea typeface="Times New Roman" panose="02020603050405020304" pitchFamily="18" charset="0"/>
                <a:cs typeface="Arial" panose="020B0604020202020204" pitchFamily="34" charset="0"/>
              </a:rPr>
              <a:t>  </a:t>
            </a:r>
            <a:endParaRPr lang="en-US" altLang="sl-SI">
              <a:latin typeface="Arial" panose="020B0604020202020204" pitchFamily="34" charset="0"/>
              <a:ea typeface="Times New Roman" panose="02020603050405020304" pitchFamily="18" charset="0"/>
              <a:cs typeface="Arial" panose="020B0604020202020204" pitchFamily="34" charset="0"/>
            </a:endParaRPr>
          </a:p>
        </p:txBody>
      </p:sp>
      <p:sp>
        <p:nvSpPr>
          <p:cNvPr id="12303" name="Rectangle 25">
            <a:extLst>
              <a:ext uri="{FF2B5EF4-FFF2-40B4-BE49-F238E27FC236}">
                <a16:creationId xmlns:a16="http://schemas.microsoft.com/office/drawing/2014/main" id="{19CDC510-D896-4171-A02C-C64882013E06}"/>
              </a:ext>
            </a:extLst>
          </p:cNvPr>
          <p:cNvSpPr>
            <a:spLocks noChangeArrowheads="1"/>
          </p:cNvSpPr>
          <p:nvPr/>
        </p:nvSpPr>
        <p:spPr bwMode="auto">
          <a:xfrm>
            <a:off x="442913" y="8474075"/>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a:r>
              <a:rPr lang="en-US" altLang="sl-SI" sz="1000">
                <a:solidFill>
                  <a:srgbClr val="000000"/>
                </a:solidFill>
                <a:latin typeface="Peugeot" panose="02000503040000020003" pitchFamily="50" charset="-18"/>
                <a:ea typeface="Times New Roman" panose="02020603050405020304" pitchFamily="18" charset="0"/>
                <a:cs typeface="Arial" panose="020B0604020202020204" pitchFamily="34" charset="0"/>
              </a:rPr>
              <a:t>  </a:t>
            </a:r>
            <a:endParaRPr lang="en-US" altLang="sl-SI">
              <a:latin typeface="Arial" panose="020B0604020202020204" pitchFamily="34" charset="0"/>
              <a:ea typeface="Times New Roman" panose="02020603050405020304" pitchFamily="18" charset="0"/>
              <a:cs typeface="Arial" panose="020B0604020202020204" pitchFamily="34" charset="0"/>
            </a:endParaRPr>
          </a:p>
        </p:txBody>
      </p:sp>
      <p:sp>
        <p:nvSpPr>
          <p:cNvPr id="12304" name="Rectangle 26">
            <a:extLst>
              <a:ext uri="{FF2B5EF4-FFF2-40B4-BE49-F238E27FC236}">
                <a16:creationId xmlns:a16="http://schemas.microsoft.com/office/drawing/2014/main" id="{94C8E2FB-E843-4494-B430-C95D08B8A47A}"/>
              </a:ext>
            </a:extLst>
          </p:cNvPr>
          <p:cNvSpPr>
            <a:spLocks noChangeArrowheads="1"/>
          </p:cNvSpPr>
          <p:nvPr/>
        </p:nvSpPr>
        <p:spPr bwMode="auto">
          <a:xfrm>
            <a:off x="442913" y="8712200"/>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a:r>
              <a:rPr lang="en-US" altLang="sl-SI" sz="1000">
                <a:solidFill>
                  <a:srgbClr val="000000"/>
                </a:solidFill>
                <a:latin typeface="Peugeot" panose="02000503040000020003" pitchFamily="50" charset="-18"/>
                <a:ea typeface="Times New Roman" panose="02020603050405020304" pitchFamily="18" charset="0"/>
                <a:cs typeface="Arial" panose="020B0604020202020204" pitchFamily="34" charset="0"/>
              </a:rPr>
              <a:t>  </a:t>
            </a:r>
            <a:endParaRPr lang="en-US" altLang="sl-SI">
              <a:latin typeface="Arial" panose="020B0604020202020204" pitchFamily="34" charset="0"/>
              <a:ea typeface="Times New Roman" panose="02020603050405020304" pitchFamily="18" charset="0"/>
              <a:cs typeface="Arial" panose="020B0604020202020204" pitchFamily="34" charset="0"/>
            </a:endParaRPr>
          </a:p>
        </p:txBody>
      </p:sp>
      <p:sp>
        <p:nvSpPr>
          <p:cNvPr id="12305" name="Rectangle 27">
            <a:extLst>
              <a:ext uri="{FF2B5EF4-FFF2-40B4-BE49-F238E27FC236}">
                <a16:creationId xmlns:a16="http://schemas.microsoft.com/office/drawing/2014/main" id="{190C6F48-BCA5-4667-823A-5FAD5839BDAE}"/>
              </a:ext>
            </a:extLst>
          </p:cNvPr>
          <p:cNvSpPr>
            <a:spLocks noChangeArrowheads="1"/>
          </p:cNvSpPr>
          <p:nvPr/>
        </p:nvSpPr>
        <p:spPr bwMode="auto">
          <a:xfrm>
            <a:off x="442913" y="8950325"/>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defTabSz="914400"/>
            <a:r>
              <a:rPr lang="en-US" altLang="sl-SI" sz="1000">
                <a:solidFill>
                  <a:srgbClr val="000000"/>
                </a:solidFill>
                <a:latin typeface="Peugeot" panose="02000503040000020003" pitchFamily="50" charset="-18"/>
                <a:ea typeface="Times New Roman" panose="02020603050405020304" pitchFamily="18" charset="0"/>
                <a:cs typeface="Arial" panose="020B0604020202020204" pitchFamily="34" charset="0"/>
              </a:rPr>
              <a:t> </a:t>
            </a:r>
            <a:endParaRPr lang="en-US" altLang="sl-SI" sz="600">
              <a:ea typeface="Times New Roman" panose="02020603050405020304" pitchFamily="18" charset="0"/>
              <a:cs typeface="Arial" panose="020B0604020202020204" pitchFamily="34" charset="0"/>
            </a:endParaRPr>
          </a:p>
          <a:p>
            <a:pPr defTabSz="914400"/>
            <a:endParaRPr lang="en-US" altLang="sl-SI">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044528-3445-4C6B-AD6C-8F0E2802AF9F}"/>
              </a:ext>
            </a:extLst>
          </p:cNvPr>
          <p:cNvSpPr/>
          <p:nvPr/>
        </p:nvSpPr>
        <p:spPr>
          <a:xfrm>
            <a:off x="1196182" y="6100428"/>
            <a:ext cx="5726112" cy="3499035"/>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spcBef>
                <a:spcPts val="600"/>
              </a:spcBef>
              <a:spcAft>
                <a:spcPts val="600"/>
              </a:spcAft>
            </a:pPr>
            <a:r>
              <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rPr>
              <a:t>Svet se spreminja. V avtomobilskem sektorju, kot tudi na drugih področjih, je treba poiskati prave odgovore na nove izzive. Znamka PEUGEOT, ki se opira na svojo 208-letno zgodovino, danes brezskrbno vstopa v dobo energetskega prehoda.</a:t>
            </a:r>
          </a:p>
          <a:p>
            <a:pPr algn="just" eaLnBrk="1" hangingPunct="1">
              <a:lnSpc>
                <a:spcPct val="150000"/>
              </a:lnSpc>
              <a:spcBef>
                <a:spcPts val="600"/>
              </a:spcBef>
              <a:spcAft>
                <a:spcPts val="600"/>
              </a:spcAft>
            </a:pPr>
            <a:r>
              <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rPr>
              <a:t>Naša vznemirljiva in prepričljiva vizija prihodnosti se zdaj ponovno izraža v najnovejšem športnem terenskem vozilu PEUGEOT 2008. Slednji namreč dokazuje, da tehnologija in užitki niso nezdružljivi in da lahko človeka preseneti celo avtomobil. Vsako pot namreč spremeni v potovanje in čisto vsakemu posamezniku ponuja ravno pravšnji način zanj.</a:t>
            </a:r>
          </a:p>
          <a:p>
            <a:pPr algn="just" eaLnBrk="1" hangingPunct="1">
              <a:lnSpc>
                <a:spcPct val="150000"/>
              </a:lnSpc>
              <a:spcBef>
                <a:spcPts val="600"/>
              </a:spcBef>
              <a:spcAft>
                <a:spcPts val="600"/>
              </a:spcAft>
            </a:pPr>
            <a:r>
              <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rPr>
              <a:t>Novi PEUGEOT 2008 vstopa v osrčje segmenta kompaktnih </a:t>
            </a:r>
            <a:r>
              <a:rPr lang="sl-SI" altLang="sl-SI" sz="1100" dirty="0" err="1">
                <a:solidFill>
                  <a:srgbClr val="404040"/>
                </a:solidFill>
                <a:latin typeface="Peugeot" panose="02000503040000020003" pitchFamily="50" charset="-18"/>
                <a:ea typeface="Times New Roman" panose="02020603050405020304" pitchFamily="18" charset="0"/>
                <a:cs typeface="Arial" panose="020B0604020202020204" pitchFamily="34" charset="0"/>
              </a:rPr>
              <a:t>SUV</a:t>
            </a:r>
            <a:r>
              <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rPr>
              <a:t>-jev in prinaša pomemben prispevek k temu, kar danes zagotavlja uspeh PEUGEOTOVEMU izboru: samozavesten dizajn v kombinaciji s prepoznavnimi inovacijami in tehnologijo.</a:t>
            </a:r>
          </a:p>
          <a:p>
            <a:pPr algn="just" eaLnBrk="1" hangingPunct="1">
              <a:lnSpc>
                <a:spcPct val="150000"/>
              </a:lnSpc>
            </a:pPr>
            <a:endPar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endParaRPr>
          </a:p>
          <a:p>
            <a:pPr algn="just" eaLnBrk="1" hangingPunct="1">
              <a:lnSpc>
                <a:spcPct val="150000"/>
              </a:lnSpc>
            </a:pPr>
            <a:r>
              <a:rPr lang="sl-SI" altLang="sl-SI" sz="1100" dirty="0" err="1">
                <a:solidFill>
                  <a:srgbClr val="404040"/>
                </a:solidFill>
                <a:latin typeface="Peugeot" panose="02000503040000020003" pitchFamily="50" charset="-18"/>
                <a:ea typeface="Times New Roman" panose="02020603050405020304" pitchFamily="18" charset="0"/>
                <a:cs typeface="Arial" panose="020B0604020202020204" pitchFamily="34" charset="0"/>
              </a:rPr>
              <a:t>UNBORING</a:t>
            </a:r>
            <a:r>
              <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rPr>
              <a:t> </a:t>
            </a:r>
            <a:r>
              <a:rPr lang="sl-SI" altLang="sl-SI" sz="1100" dirty="0" err="1">
                <a:solidFill>
                  <a:srgbClr val="404040"/>
                </a:solidFill>
                <a:latin typeface="Peugeot" panose="02000503040000020003" pitchFamily="50" charset="-18"/>
                <a:ea typeface="Times New Roman" panose="02020603050405020304" pitchFamily="18" charset="0"/>
                <a:cs typeface="Arial" panose="020B0604020202020204" pitchFamily="34" charset="0"/>
              </a:rPr>
              <a:t>THE</a:t>
            </a:r>
            <a:r>
              <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rPr>
              <a:t> FUTURE</a:t>
            </a:r>
          </a:p>
        </p:txBody>
      </p:sp>
      <p:sp>
        <p:nvSpPr>
          <p:cNvPr id="7" name="Rectangle 6">
            <a:extLst>
              <a:ext uri="{FF2B5EF4-FFF2-40B4-BE49-F238E27FC236}">
                <a16:creationId xmlns:a16="http://schemas.microsoft.com/office/drawing/2014/main" id="{A7ED04F9-01CD-433F-B2CF-70F6CA1289D1}"/>
              </a:ext>
            </a:extLst>
          </p:cNvPr>
          <p:cNvSpPr/>
          <p:nvPr/>
        </p:nvSpPr>
        <p:spPr>
          <a:xfrm>
            <a:off x="4452938" y="4257675"/>
            <a:ext cx="4938712" cy="898525"/>
          </a:xfrm>
          <a:prstGeom prst="rect">
            <a:avLst/>
          </a:prstGeom>
        </p:spPr>
        <p:txBody>
          <a:bodyPr>
            <a:spAutoFit/>
          </a:bodyPr>
          <a:lstStyle/>
          <a:p>
            <a:pPr eaLnBrk="1" fontAlgn="auto" hangingPunct="1">
              <a:lnSpc>
                <a:spcPct val="115000"/>
              </a:lnSpc>
              <a:spcBef>
                <a:spcPts val="0"/>
              </a:spcBef>
              <a:spcAft>
                <a:spcPts val="1000"/>
              </a:spcAft>
              <a:defRPr/>
            </a:pPr>
            <a:r>
              <a:rPr lang="fr-FR" sz="2400" kern="1400" dirty="0">
                <a:solidFill>
                  <a:srgbClr val="D85806"/>
                </a:solidFill>
                <a:latin typeface="Peugeot" panose="02000503040000020003" pitchFamily="2" charset="0"/>
              </a:rPr>
              <a:t>#NEXT GEN SUV</a:t>
            </a:r>
            <a:endParaRPr lang="fr-FR" sz="1100" dirty="0">
              <a:solidFill>
                <a:srgbClr val="D85806"/>
              </a:solidFill>
              <a:latin typeface="Peugeot" panose="02000503040000020003" pitchFamily="2" charset="0"/>
            </a:endParaRPr>
          </a:p>
          <a:p>
            <a:pPr algn="just" eaLnBrk="1" fontAlgn="auto" hangingPunct="1">
              <a:lnSpc>
                <a:spcPct val="150000"/>
              </a:lnSpc>
              <a:spcBef>
                <a:spcPts val="0"/>
              </a:spcBef>
              <a:spcAft>
                <a:spcPts val="0"/>
              </a:spcAft>
              <a:defRPr/>
            </a:pPr>
            <a:r>
              <a:rPr lang="fr-FR" sz="1100" dirty="0">
                <a:solidFill>
                  <a:prstClr val="black">
                    <a:lumMod val="75000"/>
                    <a:lumOff val="25000"/>
                  </a:prstClr>
                </a:solidFill>
                <a:latin typeface="Peugeot" panose="02000503040000020003" pitchFamily="2" charset="0"/>
                <a:ea typeface="Times New Roman" panose="02020603050405020304" pitchFamily="18" charset="0"/>
                <a:cs typeface="Arial" panose="020B0604020202020204" pitchFamily="34" charset="0"/>
              </a:rPr>
              <a:t> </a:t>
            </a:r>
            <a:endParaRPr lang="fr-FR" sz="1100" dirty="0">
              <a:solidFill>
                <a:prstClr val="black">
                  <a:lumMod val="75000"/>
                  <a:lumOff val="25000"/>
                </a:prstClr>
              </a:solidFill>
              <a:latin typeface="Peugeot" panose="02000503040000020003" pitchFamily="2"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013DBBC3-20C7-495D-8A8B-CDE71615E383}"/>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pic>
        <p:nvPicPr>
          <p:cNvPr id="3" name="Slika 2"/>
          <p:cNvPicPr>
            <a:picLocks noChangeAspect="1"/>
          </p:cNvPicPr>
          <p:nvPr/>
        </p:nvPicPr>
        <p:blipFill>
          <a:blip r:embed="rId2"/>
          <a:stretch>
            <a:fillRect/>
          </a:stretch>
        </p:blipFill>
        <p:spPr>
          <a:xfrm>
            <a:off x="-1" y="0"/>
            <a:ext cx="7559675" cy="55250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C25A63-BF62-4B0B-BA87-9F5BFA362523}"/>
              </a:ext>
            </a:extLst>
          </p:cNvPr>
          <p:cNvSpPr/>
          <p:nvPr/>
        </p:nvSpPr>
        <p:spPr>
          <a:xfrm>
            <a:off x="376238" y="314325"/>
            <a:ext cx="6697662" cy="8909427"/>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15000"/>
              </a:lnSpc>
              <a:spcBef>
                <a:spcPts val="600"/>
              </a:spcBef>
              <a:spcAft>
                <a:spcPts val="1000"/>
              </a:spcAft>
            </a:pPr>
            <a:r>
              <a:rPr lang="sl-SI" altLang="sl-SI" sz="1400" dirty="0">
                <a:solidFill>
                  <a:srgbClr val="161C2D"/>
                </a:solidFill>
                <a:latin typeface="Peugeot" panose="02000503040000020003" pitchFamily="50" charset="-18"/>
              </a:rPr>
              <a:t>NAVDUŠUJOČI </a:t>
            </a:r>
            <a:r>
              <a:rPr lang="sl-SI" altLang="sl-SI" sz="1400" dirty="0" err="1">
                <a:solidFill>
                  <a:srgbClr val="161C2D"/>
                </a:solidFill>
                <a:latin typeface="Peugeot" panose="02000503040000020003" pitchFamily="50" charset="-18"/>
              </a:rPr>
              <a:t>SUV</a:t>
            </a:r>
            <a:r>
              <a:rPr lang="sl-SI" altLang="sl-SI" sz="1100" b="1" dirty="0">
                <a:solidFill>
                  <a:srgbClr val="161C2D"/>
                </a:solidFill>
                <a:latin typeface="Peugeot" panose="02000503040000020003" pitchFamily="50" charset="-18"/>
              </a:rPr>
              <a:t> </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S svojo mogočno in prepoznavno stilsko zasnovo je novi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SUV</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PEUGEOT 2008 prava izklesana umetnina in predmet poželenja. Z njim bomo uresničili naše ambicije in začeli pisati novo stran v zgodovini PEUGEOTOVIH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SUV</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-jev, saj je povsem v skladu z modeli iz aktualnega prodajnega izbora hkrati pa se ponaša s čisto svojstveno osebnostjo. </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Uravnovešene linije in splošna razmerja dokazujejo, da gre za čisto pravega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SUV</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-ja z nazaj pomaknjenim vetrobranskim steklom in vodoravnim pokrovom motornega prostora, kar daje celotnemu videzu bolj mogočen pridih. Vozilo je čvrsto zasidrano na kolesih, krasijo ga usločene in zaobljene linije, hkrati pa je tudi zelo varno.</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Prepoznaven prednji del se kot pravi statusni simbol ponaša z mogočno in ravno okrasno masko (v barvi karoserije pri električnih izvedenkah), izklesanim pokrovom motornega prostora in dnevnimi lučmi na diode LED, ki pod žarometom izginejo in se znova prikažejo nekoliko nižje. </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Do potankosti izdelan profil s svojo drzno držo nemudoma pritegne pogled zaradi raznolikih trikotnih linij. Rezultat tega je živahna in prodorna stilska zasnova, ki predstavlja pravi tehnološki podvig na področju preoblikovanja delov iz pločevine: bočne površine niso bile še nikoli tako prostorne! Linije segajo vse do prtljažnih vrat, kar daje celoti nesporno skladnost in homogenost. </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Za že tako vzdržljivo stilsko zasnovo dodatno poskrbijo kolesa z velikim premerom (690 mm), ki idealno zapolnijo blatniške koše. 18-palčna platišča imajo posebne vstavke, ki prinašajo dve prednosti: bolj enostavne možnosti za personalizacijo podobe in občuten prihranek pri teži: 4 kg za vsa kolesa.</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O izboljšavah vozila na področju kakovosti in elegance pričata dvobarvna streha v kombinaciji črne Black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Diamond</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in zadnji stebriček z vgraviranimi oznakami pri izvedenkah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GT</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Line in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GT</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Atletsko izklesan zadnji del z visoko linijo trupa krasijo luči, ki jih povezuje črna okrasna letev, in dvojna izpušna cev, ki je značilna za motorje PureTech 130/155 in BlueHDi 130.</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Tako kot vse ostale modele znamke, tudi tega krasijo svetlobno prepoznavne diode LED v obliki treh levjih krempljev, ki pa imajo prenovljeno podobo. Tako podnevi kot tudi ponoči jih boste opazili vklopljene pri vseh izvedenkah, pri bogatejše opremljenih izvedenkah pa tudi v prednjih žarometih. Odvisno od države, pa so prednji žarometi vseh izvedenk opremljeni tudi s tehnologijo LED.</a:t>
            </a:r>
          </a:p>
          <a:p>
            <a:pPr algn="just" eaLnBrk="1" hangingPunct="1">
              <a:lnSpc>
                <a:spcPct val="150000"/>
              </a:lnSpc>
              <a:spcBef>
                <a:spcPts val="600"/>
              </a:spcBef>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Poleg klasičnih barvnih odtenkov so v ponudbi še prodorne in prepoznavne barve karoserije, ki stilsko zasnovo navdajo s še več energičnosti: </a:t>
            </a:r>
          </a:p>
          <a:p>
            <a:pPr algn="just" eaLnBrk="1" hangingPunct="1">
              <a:lnSpc>
                <a:spcPct val="150000"/>
              </a:lnSpc>
              <a:buFontTx/>
              <a:buChar char="-"/>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rdeča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Elixir</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z barvnim lakom poudari globino in barvo karoserije,</a:t>
            </a:r>
          </a:p>
          <a:p>
            <a:pPr algn="just" eaLnBrk="1" hangingPunct="1">
              <a:lnSpc>
                <a:spcPct val="150000"/>
              </a:lnSpc>
              <a:buFontTx/>
              <a:buChar char="-"/>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modra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Vertigo</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trislojna</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barva za izjemno svetel učinek,</a:t>
            </a:r>
          </a:p>
          <a:p>
            <a:pPr algn="just" eaLnBrk="1" hangingPunct="1">
              <a:lnSpc>
                <a:spcPct val="150000"/>
              </a:lnSpc>
              <a:buFontTx/>
              <a:buChar char="-"/>
            </a:pP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Orange</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Fusion</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kovinska barva, ki je na voljo ekskluzivno za novo vozilo </a:t>
            </a:r>
            <a:r>
              <a:rPr lang="sl-SI" altLang="sl-SI" sz="1000" dirty="0" err="1">
                <a:solidFill>
                  <a:srgbClr val="161C2D"/>
                </a:solidFill>
                <a:latin typeface="Peugeot" panose="02000503040000020003" pitchFamily="50" charset="-18"/>
                <a:ea typeface="Times New Roman" panose="02020603050405020304" pitchFamily="18" charset="0"/>
                <a:cs typeface="Arial" panose="020B0604020202020204" pitchFamily="34" charset="0"/>
              </a:rPr>
              <a:t>SUV</a:t>
            </a:r>
            <a:r>
              <a:rPr lang="sl-SI" altLang="sl-SI" sz="1000" dirty="0">
                <a:solidFill>
                  <a:srgbClr val="161C2D"/>
                </a:solidFill>
                <a:latin typeface="Peugeot" panose="02000503040000020003" pitchFamily="50" charset="-18"/>
                <a:ea typeface="Times New Roman" panose="02020603050405020304" pitchFamily="18" charset="0"/>
                <a:cs typeface="Arial" panose="020B0604020202020204" pitchFamily="34" charset="0"/>
              </a:rPr>
              <a:t> PEUGEOT 2008.</a:t>
            </a:r>
          </a:p>
        </p:txBody>
      </p:sp>
      <p:sp>
        <p:nvSpPr>
          <p:cNvPr id="4" name="Rectangle 3">
            <a:extLst>
              <a:ext uri="{FF2B5EF4-FFF2-40B4-BE49-F238E27FC236}">
                <a16:creationId xmlns:a16="http://schemas.microsoft.com/office/drawing/2014/main" id="{DED7F2BD-328C-4CD3-8132-9DF918DF4CBA}"/>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57E18C3-B9B4-426F-87B2-FA9BB97CB79C}"/>
              </a:ext>
            </a:extLst>
          </p:cNvPr>
          <p:cNvSpPr/>
          <p:nvPr/>
        </p:nvSpPr>
        <p:spPr>
          <a:xfrm>
            <a:off x="388938" y="314325"/>
            <a:ext cx="6697662" cy="7440820"/>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15000"/>
              </a:lnSpc>
              <a:spcBef>
                <a:spcPts val="600"/>
              </a:spcBef>
              <a:spcAft>
                <a:spcPts val="600"/>
              </a:spcAft>
            </a:pPr>
            <a:r>
              <a:rPr lang="sl-SI" altLang="sl-SI" sz="1000" dirty="0">
                <a:solidFill>
                  <a:srgbClr val="323E4F"/>
                </a:solidFill>
                <a:latin typeface="Peugeot" panose="02000503040000020003" pitchFamily="50" charset="-18"/>
              </a:rPr>
              <a:t>Monotonije je konec! Barvam in materialom notranjosti smo posvetili čisto posebno pozornost z domiselnim prepletom plemenitih materialov in izvirnih odtenkov: </a:t>
            </a:r>
          </a:p>
          <a:p>
            <a:pPr algn="just" eaLnBrk="1" hangingPunct="1">
              <a:lnSpc>
                <a:spcPct val="150000"/>
              </a:lnSpc>
              <a:buFontTx/>
              <a:buChar char="-"/>
            </a:pPr>
            <a:r>
              <a:rPr lang="sl-SI" altLang="sl-SI" sz="1000" dirty="0">
                <a:solidFill>
                  <a:srgbClr val="323E4F"/>
                </a:solidFill>
                <a:latin typeface="Peugeot" panose="02000503040000020003" pitchFamily="50" charset="-18"/>
              </a:rPr>
              <a:t> umirjeni dekorativni elementi armaturne plošče so bili izdelani s tehniko </a:t>
            </a:r>
            <a:r>
              <a:rPr lang="sl-SI" altLang="sl-SI" sz="1000" dirty="0" err="1">
                <a:solidFill>
                  <a:srgbClr val="323E4F"/>
                </a:solidFill>
                <a:latin typeface="Peugeot" panose="02000503040000020003" pitchFamily="50" charset="-18"/>
              </a:rPr>
              <a:t>tampo</a:t>
            </a:r>
            <a:r>
              <a:rPr lang="sl-SI" altLang="sl-SI" sz="1000" dirty="0">
                <a:solidFill>
                  <a:srgbClr val="323E4F"/>
                </a:solidFill>
                <a:latin typeface="Peugeot" panose="02000503040000020003" pitchFamily="50" charset="-18"/>
              </a:rPr>
              <a:t> tiska v oranžni barvi (za </a:t>
            </a:r>
            <a:r>
              <a:rPr lang="sl-SI" altLang="sl-SI" sz="1000" dirty="0" err="1">
                <a:solidFill>
                  <a:srgbClr val="323E4F"/>
                </a:solidFill>
                <a:latin typeface="Peugeot" panose="02000503040000020003" pitchFamily="50" charset="-18"/>
              </a:rPr>
              <a:t>Active</a:t>
            </a:r>
            <a:r>
              <a:rPr lang="sl-SI" altLang="sl-SI" sz="1000" dirty="0">
                <a:solidFill>
                  <a:srgbClr val="323E4F"/>
                </a:solidFill>
                <a:latin typeface="Peugeot" panose="02000503040000020003" pitchFamily="50" charset="-18"/>
              </a:rPr>
              <a:t>) ali modri barvi (za </a:t>
            </a:r>
            <a:r>
              <a:rPr lang="sl-SI" altLang="sl-SI" sz="1000" dirty="0" err="1">
                <a:solidFill>
                  <a:srgbClr val="323E4F"/>
                </a:solidFill>
                <a:latin typeface="Peugeot" panose="02000503040000020003" pitchFamily="50" charset="-18"/>
              </a:rPr>
              <a:t>Allure</a:t>
            </a:r>
            <a:r>
              <a:rPr lang="sl-SI" altLang="sl-SI" sz="1000" dirty="0">
                <a:solidFill>
                  <a:srgbClr val="323E4F"/>
                </a:solidFill>
                <a:latin typeface="Peugeot" panose="02000503040000020003" pitchFamily="50" charset="-18"/>
              </a:rPr>
              <a:t>),</a:t>
            </a:r>
          </a:p>
          <a:p>
            <a:pPr algn="just" eaLnBrk="1" hangingPunct="1">
              <a:lnSpc>
                <a:spcPct val="150000"/>
              </a:lnSpc>
              <a:buFontTx/>
              <a:buChar char="-"/>
            </a:pPr>
            <a:r>
              <a:rPr lang="sl-SI" altLang="sl-SI" sz="1000" dirty="0">
                <a:solidFill>
                  <a:srgbClr val="323E4F"/>
                </a:solidFill>
                <a:latin typeface="Peugeot" panose="02000503040000020003" pitchFamily="50" charset="-18"/>
              </a:rPr>
              <a:t> tehnološka dovršenost in svežina izvedenk </a:t>
            </a:r>
            <a:r>
              <a:rPr lang="sl-SI" altLang="sl-SI" sz="1000" dirty="0" err="1">
                <a:solidFill>
                  <a:srgbClr val="323E4F"/>
                </a:solidFill>
                <a:latin typeface="Peugeot" panose="02000503040000020003" pitchFamily="50" charset="-18"/>
              </a:rPr>
              <a:t>Allure</a:t>
            </a:r>
            <a:r>
              <a:rPr lang="sl-SI" altLang="sl-SI" sz="1000" dirty="0">
                <a:solidFill>
                  <a:srgbClr val="323E4F"/>
                </a:solidFill>
                <a:latin typeface="Peugeot" panose="02000503040000020003" pitchFamily="50" charset="-18"/>
              </a:rPr>
              <a:t> z modernim oblazinjenjem "</a:t>
            </a:r>
            <a:r>
              <a:rPr lang="sl-SI" altLang="sl-SI" sz="1000" dirty="0" err="1">
                <a:solidFill>
                  <a:srgbClr val="323E4F"/>
                </a:solidFill>
                <a:latin typeface="Peugeot" panose="02000503040000020003" pitchFamily="50" charset="-18"/>
              </a:rPr>
              <a:t>Urbanoïde</a:t>
            </a:r>
            <a:r>
              <a:rPr lang="sl-SI" altLang="sl-SI" sz="1000" dirty="0">
                <a:solidFill>
                  <a:srgbClr val="323E4F"/>
                </a:solidFill>
                <a:latin typeface="Peugeot" panose="02000503040000020003" pitchFamily="50" charset="-18"/>
              </a:rPr>
              <a:t>" v svetlo modri barvi, </a:t>
            </a:r>
          </a:p>
          <a:p>
            <a:pPr algn="just" eaLnBrk="1" hangingPunct="1">
              <a:lnSpc>
                <a:spcPct val="150000"/>
              </a:lnSpc>
              <a:buFontTx/>
              <a:buChar char="-"/>
            </a:pPr>
            <a:r>
              <a:rPr lang="sl-SI" altLang="sl-SI" sz="1000" dirty="0">
                <a:solidFill>
                  <a:srgbClr val="323E4F"/>
                </a:solidFill>
                <a:latin typeface="Peugeot" panose="02000503040000020003" pitchFamily="50" charset="-18"/>
              </a:rPr>
              <a:t> dinamične izvedenke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Line ponujajo bolj umirjen ambient, ki ga krasijo posamični dodatki Adamite,</a:t>
            </a:r>
          </a:p>
          <a:p>
            <a:pPr algn="just" eaLnBrk="1" hangingPunct="1">
              <a:lnSpc>
                <a:spcPct val="150000"/>
              </a:lnSpc>
              <a:buFontTx/>
              <a:buChar char="-"/>
            </a:pPr>
            <a:r>
              <a:rPr lang="sl-SI" altLang="sl-SI" sz="1000" dirty="0">
                <a:solidFill>
                  <a:srgbClr val="323E4F"/>
                </a:solidFill>
                <a:latin typeface="Peugeot" panose="02000503040000020003" pitchFamily="50" charset="-18"/>
              </a:rPr>
              <a:t> plemenite in visoko cenjene izvedenke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/e-2008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pa se ponašajo z materiali, kot so </a:t>
            </a:r>
            <a:r>
              <a:rPr lang="sl-SI" altLang="sl-SI" sz="1000" dirty="0" err="1">
                <a:solidFill>
                  <a:srgbClr val="323E4F"/>
                </a:solidFill>
                <a:latin typeface="Peugeot" panose="02000503040000020003" pitchFamily="50" charset="-18"/>
              </a:rPr>
              <a:t>alcantara</a:t>
            </a:r>
            <a:r>
              <a:rPr lang="sl-SI" altLang="sl-SI" sz="1000" dirty="0">
                <a:solidFill>
                  <a:srgbClr val="323E4F"/>
                </a:solidFill>
                <a:latin typeface="Peugeot" panose="02000503040000020003" pitchFamily="50" charset="-18"/>
              </a:rPr>
              <a:t>®, usnje in tehnično dovršena pletenina. Material </a:t>
            </a:r>
            <a:r>
              <a:rPr lang="sl-SI" altLang="sl-SI" sz="1000" dirty="0" err="1">
                <a:solidFill>
                  <a:srgbClr val="323E4F"/>
                </a:solidFill>
                <a:latin typeface="Peugeot" panose="02000503040000020003" pitchFamily="50" charset="-18"/>
              </a:rPr>
              <a:t>alcantara</a:t>
            </a:r>
            <a:r>
              <a:rPr lang="sl-SI" altLang="sl-SI" sz="1000" dirty="0">
                <a:solidFill>
                  <a:srgbClr val="323E4F"/>
                </a:solidFill>
                <a:latin typeface="Peugeot" panose="02000503040000020003" pitchFamily="50" charset="-18"/>
              </a:rPr>
              <a:t>® je pri izvedenkah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na voljo v črni </a:t>
            </a:r>
            <a:r>
              <a:rPr lang="sl-SI" altLang="sl-SI" sz="1000" dirty="0" err="1">
                <a:solidFill>
                  <a:srgbClr val="323E4F"/>
                </a:solidFill>
                <a:latin typeface="Peugeot" panose="02000503040000020003" pitchFamily="50" charset="-18"/>
              </a:rPr>
              <a:t>Onyx</a:t>
            </a:r>
            <a:r>
              <a:rPr lang="sl-SI" altLang="sl-SI" sz="1000" dirty="0">
                <a:solidFill>
                  <a:srgbClr val="323E4F"/>
                </a:solidFill>
                <a:latin typeface="Peugeot" panose="02000503040000020003" pitchFamily="50" charset="-18"/>
              </a:rPr>
              <a:t> z okrasnimi šivi Adamite, pri izvedenkah e-2008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pa v ekskluzivni sivi barvi Greval® z modrimi in zelenimi okrasnimi šivi. </a:t>
            </a:r>
          </a:p>
          <a:p>
            <a:pPr algn="just" eaLnBrk="1" hangingPunct="1">
              <a:lnSpc>
                <a:spcPct val="150000"/>
              </a:lnSpc>
              <a:spcBef>
                <a:spcPts val="600"/>
              </a:spcBef>
              <a:spcAft>
                <a:spcPts val="600"/>
              </a:spcAft>
            </a:pPr>
            <a:r>
              <a:rPr lang="sl-SI" altLang="sl-SI" sz="1000" dirty="0">
                <a:solidFill>
                  <a:srgbClr val="323E4F"/>
                </a:solidFill>
                <a:latin typeface="Peugeot" panose="02000503040000020003" pitchFamily="50" charset="-18"/>
              </a:rPr>
              <a:t>Gostoljubna notranjost je pri izvedenkah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Line in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opremljena s svetlimi dekorativnimi dodatki v osmih barvah, ki jih je možno izbrati prek zaslona na dotik. </a:t>
            </a:r>
          </a:p>
          <a:p>
            <a:pPr algn="just" eaLnBrk="1" hangingPunct="1">
              <a:lnSpc>
                <a:spcPct val="150000"/>
              </a:lnSpc>
              <a:spcBef>
                <a:spcPts val="600"/>
              </a:spcBef>
              <a:spcAft>
                <a:spcPts val="600"/>
              </a:spcAft>
            </a:pPr>
            <a:endParaRPr lang="sl-SI" altLang="sl-SI" sz="1000" dirty="0">
              <a:solidFill>
                <a:srgbClr val="323E4F"/>
              </a:solidFill>
              <a:latin typeface="Peugeot" panose="02000503040000020003" pitchFamily="50" charset="-18"/>
            </a:endParaRPr>
          </a:p>
          <a:p>
            <a:pPr algn="just" eaLnBrk="1" hangingPunct="1">
              <a:lnSpc>
                <a:spcPct val="150000"/>
              </a:lnSpc>
              <a:spcBef>
                <a:spcPts val="600"/>
              </a:spcBef>
            </a:pPr>
            <a:r>
              <a:rPr lang="sl-SI" altLang="sl-SI" sz="1400" dirty="0">
                <a:solidFill>
                  <a:srgbClr val="161C2D"/>
                </a:solidFill>
                <a:latin typeface="Peugeot" panose="02000503040000020003" pitchFamily="50" charset="-18"/>
              </a:rPr>
              <a:t>RAZŠIRJENE IZKUŠNJE </a:t>
            </a:r>
          </a:p>
          <a:p>
            <a:pPr algn="just" eaLnBrk="1" hangingPunct="1">
              <a:lnSpc>
                <a:spcPct val="150000"/>
              </a:lnSpc>
              <a:spcBef>
                <a:spcPts val="600"/>
              </a:spcBef>
            </a:pPr>
            <a:r>
              <a:rPr lang="sl-SI" altLang="sl-SI" sz="1000" b="1" dirty="0">
                <a:solidFill>
                  <a:srgbClr val="161C2D"/>
                </a:solidFill>
                <a:latin typeface="Peugeot" panose="02000503040000020003" pitchFamily="50" charset="-18"/>
              </a:rPr>
              <a:t>Intuitivna večnamenskost in nadzorovano udobje</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rPr>
              <a:t>Po zaslugi nadvse prostornih zadnjih sedežev (najnovejši rekord za novo platformo </a:t>
            </a:r>
            <a:r>
              <a:rPr lang="sl-SI" altLang="sl-SI" sz="1000" dirty="0" err="1">
                <a:solidFill>
                  <a:srgbClr val="161C2D"/>
                </a:solidFill>
                <a:latin typeface="Peugeot" panose="02000503040000020003" pitchFamily="50" charset="-18"/>
              </a:rPr>
              <a:t>CMP</a:t>
            </a:r>
            <a:r>
              <a:rPr lang="sl-SI" altLang="sl-SI" sz="1000" dirty="0">
                <a:solidFill>
                  <a:srgbClr val="161C2D"/>
                </a:solidFill>
                <a:latin typeface="Peugeot" panose="02000503040000020003" pitchFamily="50" charset="-18"/>
              </a:rPr>
              <a:t>) je novi </a:t>
            </a:r>
            <a:r>
              <a:rPr lang="sl-SI" altLang="sl-SI" sz="1000" dirty="0" err="1">
                <a:solidFill>
                  <a:srgbClr val="161C2D"/>
                </a:solidFill>
                <a:latin typeface="Peugeot" panose="02000503040000020003" pitchFamily="50" charset="-18"/>
              </a:rPr>
              <a:t>SUV</a:t>
            </a:r>
            <a:r>
              <a:rPr lang="sl-SI" altLang="sl-SI" sz="1000" dirty="0">
                <a:solidFill>
                  <a:srgbClr val="161C2D"/>
                </a:solidFill>
                <a:latin typeface="Peugeot" panose="02000503040000020003" pitchFamily="50" charset="-18"/>
              </a:rPr>
              <a:t> PEUGEOT 2008 zares vsestransko priročno športno terensko vozilo. S 4,30 m dolžine in 2,60 m medosne razdalje ponuja zelo velik prtljažnik s 434 litri prostornine (po standardu VDA V210), in to ne glede na tip motorja, tudi pri izvedenki na 100 % električni pogon! Za modularno razporeditev poskrbi dvonivojski pod (odvisno od izvedenke), s katerim se po preklopu zadnje sedežne klopi pridobi povsem raven pod.</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rPr>
              <a:t>V številna in nekatera tudi nadvse inovativna odlagalna mesta lahko odložimo vse predmete za vsakodnevno rabo. Poleg klasičnih predalov v vratih in predala za drobnarije sta na voljo tudi veliko odlagalno mesto pod sredinskim naslonom na roke med prednjima sedežema in odlagalni prostor pred prestavno ročico. Na spodnjem delu sredinske upravljalne plošče pa najdemo še diskretno umeščeno odlagalno mesto. V njem se nahaja tudi izjemno priročna površina za indukcijsko polnjenje, na njegov pokrov v odprtem položaju pa lahko odložimo pametni telefon.</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rPr>
              <a:t>Potniki lahko izkoristijo prednosti zelo svetlega potniškega prostora, ki ga preplavlja svetloba po zaslugi pomične panoramske strehe, ki je na voljo za doplačilo in ponuja širokokotni razgled nad okolico. Panoramska streha se odpira navzven, tako da ne vpliva na prostornost nad glavami potnikov na zadnjih sedežih.</a:t>
            </a:r>
          </a:p>
        </p:txBody>
      </p:sp>
      <p:sp>
        <p:nvSpPr>
          <p:cNvPr id="4" name="Rectangle 3">
            <a:extLst>
              <a:ext uri="{FF2B5EF4-FFF2-40B4-BE49-F238E27FC236}">
                <a16:creationId xmlns:a16="http://schemas.microsoft.com/office/drawing/2014/main" id="{E295BD2F-DECD-4B8B-864B-8CF2A7276399}"/>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id="{7B97D0A2-6899-414D-AFEC-015041842F9F}"/>
              </a:ext>
            </a:extLst>
          </p:cNvPr>
          <p:cNvSpPr>
            <a:spLocks noChangeArrowheads="1"/>
          </p:cNvSpPr>
          <p:nvPr/>
        </p:nvSpPr>
        <p:spPr bwMode="auto">
          <a:xfrm>
            <a:off x="393700" y="295275"/>
            <a:ext cx="6697662" cy="6148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spcBef>
                <a:spcPts val="600"/>
              </a:spcBef>
            </a:pPr>
            <a:r>
              <a:rPr lang="sl-SI" altLang="sl-SI" sz="1000" b="1" dirty="0">
                <a:solidFill>
                  <a:srgbClr val="161C2D"/>
                </a:solidFill>
                <a:latin typeface="Peugeot" panose="02000503040000020003" pitchFamily="50" charset="-18"/>
              </a:rPr>
              <a:t>Še bolj tehnološko napreden: novi PEUGEOT i-</a:t>
            </a:r>
            <a:r>
              <a:rPr lang="sl-SI" altLang="sl-SI" sz="1000" b="1" dirty="0" err="1">
                <a:solidFill>
                  <a:srgbClr val="161C2D"/>
                </a:solidFill>
                <a:latin typeface="Peugeot" panose="02000503040000020003" pitchFamily="50" charset="-18"/>
              </a:rPr>
              <a:t>Cockpit</a:t>
            </a:r>
            <a:r>
              <a:rPr lang="sl-SI" altLang="sl-SI" sz="1000" b="1" dirty="0">
                <a:solidFill>
                  <a:srgbClr val="161C2D"/>
                </a:solidFill>
                <a:latin typeface="Peugeot" panose="02000503040000020003" pitchFamily="50" charset="-18"/>
              </a:rPr>
              <a:t>® 3D</a:t>
            </a:r>
          </a:p>
          <a:p>
            <a:pPr algn="just" eaLnBrk="1" hangingPunct="1">
              <a:lnSpc>
                <a:spcPct val="150000"/>
              </a:lnSpc>
              <a:spcBef>
                <a:spcPts val="600"/>
              </a:spcBef>
            </a:pPr>
            <a:r>
              <a:rPr lang="sl-SI" altLang="sl-SI" sz="1000" dirty="0">
                <a:solidFill>
                  <a:srgbClr val="161C2D"/>
                </a:solidFill>
                <a:latin typeface="Peugeot" panose="02000503040000020003" pitchFamily="50" charset="-18"/>
              </a:rPr>
              <a:t>PEUGEOT i-</a:t>
            </a:r>
            <a:r>
              <a:rPr lang="sl-SI" altLang="sl-SI" sz="1000" dirty="0" err="1">
                <a:solidFill>
                  <a:srgbClr val="161C2D"/>
                </a:solidFill>
                <a:latin typeface="Peugeot" panose="02000503040000020003" pitchFamily="50" charset="-18"/>
              </a:rPr>
              <a:t>Cockpit</a:t>
            </a:r>
            <a:r>
              <a:rPr lang="sl-SI" altLang="sl-SI" sz="1000" dirty="0">
                <a:solidFill>
                  <a:srgbClr val="161C2D"/>
                </a:solidFill>
                <a:latin typeface="Peugeot" panose="02000503040000020003" pitchFamily="50" charset="-18"/>
              </a:rPr>
              <a:t>® je zasnovan na istih temeljnih smernicah kot doslej, ter ponuja brezhibno ergonomijo za prebujanje čutov:</a:t>
            </a:r>
          </a:p>
          <a:p>
            <a:pPr algn="just" eaLnBrk="1" hangingPunct="1">
              <a:lnSpc>
                <a:spcPct val="150000"/>
              </a:lnSpc>
              <a:spcBef>
                <a:spcPts val="600"/>
              </a:spcBef>
            </a:pPr>
            <a:r>
              <a:rPr lang="sl-SI" altLang="sl-SI" sz="1000" dirty="0">
                <a:solidFill>
                  <a:srgbClr val="161C2D"/>
                </a:solidFill>
                <a:latin typeface="Peugeot" panose="02000503040000020003" pitchFamily="50" charset="-18"/>
              </a:rPr>
              <a:t>	- kompakten volan za bolj priročno krmiljenje in boljši oprijem,</a:t>
            </a:r>
          </a:p>
          <a:p>
            <a:pPr algn="just" eaLnBrk="1" hangingPunct="1">
              <a:lnSpc>
                <a:spcPct val="150000"/>
              </a:lnSpc>
              <a:spcBef>
                <a:spcPts val="600"/>
              </a:spcBef>
            </a:pPr>
            <a:r>
              <a:rPr lang="sl-SI" altLang="sl-SI" sz="1000" dirty="0">
                <a:solidFill>
                  <a:srgbClr val="161C2D"/>
                </a:solidFill>
                <a:latin typeface="Peugeot" panose="02000503040000020003" pitchFamily="50" charset="-18"/>
              </a:rPr>
              <a:t>	- veliki zaslon na dotik </a:t>
            </a:r>
            <a:r>
              <a:rPr lang="sl-SI" altLang="sl-SI" sz="1000" dirty="0" err="1">
                <a:solidFill>
                  <a:srgbClr val="161C2D"/>
                </a:solidFill>
                <a:latin typeface="Peugeot" panose="02000503040000020003" pitchFamily="50" charset="-18"/>
              </a:rPr>
              <a:t>HD</a:t>
            </a:r>
            <a:r>
              <a:rPr lang="sl-SI" altLang="sl-SI" sz="1000" dirty="0">
                <a:solidFill>
                  <a:srgbClr val="161C2D"/>
                </a:solidFill>
                <a:latin typeface="Peugeot" panose="02000503040000020003" pitchFamily="50" charset="-18"/>
              </a:rPr>
              <a:t> na dosegu roke in v vidnem polju,</a:t>
            </a:r>
          </a:p>
          <a:p>
            <a:pPr algn="just" eaLnBrk="1" hangingPunct="1">
              <a:lnSpc>
                <a:spcPct val="150000"/>
              </a:lnSpc>
              <a:spcBef>
                <a:spcPts val="600"/>
              </a:spcBef>
            </a:pPr>
            <a:r>
              <a:rPr lang="sl-SI" altLang="sl-SI" sz="1000" dirty="0">
                <a:solidFill>
                  <a:srgbClr val="161C2D"/>
                </a:solidFill>
                <a:latin typeface="Peugeot" panose="02000503040000020003" pitchFamily="50" charset="-18"/>
              </a:rPr>
              <a:t>	- in odslej še inovativna instrumentna plošča 3D v višini oči. </a:t>
            </a:r>
          </a:p>
          <a:p>
            <a:pPr algn="just" eaLnBrk="1" hangingPunct="1">
              <a:lnSpc>
                <a:spcPct val="150000"/>
              </a:lnSpc>
              <a:spcBef>
                <a:spcPts val="600"/>
              </a:spcBef>
            </a:pPr>
            <a:r>
              <a:rPr lang="sl-SI" altLang="sl-SI" sz="1000" dirty="0">
                <a:solidFill>
                  <a:srgbClr val="161C2D"/>
                </a:solidFill>
                <a:latin typeface="Peugeot" panose="02000503040000020003" pitchFamily="50" charset="-18"/>
              </a:rPr>
              <a:t>Novi </a:t>
            </a:r>
            <a:r>
              <a:rPr lang="sl-SI" altLang="sl-SI" sz="1000" dirty="0" err="1">
                <a:solidFill>
                  <a:srgbClr val="161C2D"/>
                </a:solidFill>
                <a:latin typeface="Peugeot" panose="02000503040000020003" pitchFamily="50" charset="-18"/>
              </a:rPr>
              <a:t>SUV</a:t>
            </a:r>
            <a:r>
              <a:rPr lang="sl-SI" altLang="sl-SI" sz="1000" dirty="0">
                <a:solidFill>
                  <a:srgbClr val="161C2D"/>
                </a:solidFill>
                <a:latin typeface="Peugeot" panose="02000503040000020003" pitchFamily="50" charset="-18"/>
              </a:rPr>
              <a:t> PEUGEOT 2008 je opremljen s povsem novo različico te digitalne instrumentne plošče, ki je sicer izjemno priljubljena med našimi kupci in s katero je opremljenih še več kot pet milijonov PEUGEOTOV po celem svetu. </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rPr>
              <a:t>Vse potrebne informacije so v voznikovem vidnem polju. Odvisno od izvedenke, instrumentna plošča PEUGEOT i-</a:t>
            </a:r>
            <a:r>
              <a:rPr lang="sl-SI" altLang="sl-SI" sz="1000" dirty="0" err="1">
                <a:solidFill>
                  <a:srgbClr val="161C2D"/>
                </a:solidFill>
                <a:latin typeface="Peugeot" panose="02000503040000020003" pitchFamily="50" charset="-18"/>
              </a:rPr>
              <a:t>Cockpit</a:t>
            </a:r>
            <a:r>
              <a:rPr lang="sl-SI" altLang="sl-SI" sz="1000" dirty="0">
                <a:solidFill>
                  <a:srgbClr val="161C2D"/>
                </a:solidFill>
                <a:latin typeface="Peugeot" panose="02000503040000020003" pitchFamily="50" charset="-18"/>
              </a:rPr>
              <a:t>® 3D prikazuje informacije v obliki holograma. Prikazi so dinamični in animirani: podatki se približujejo voznikovemu vidnemu polju glede na stopnjo pomembnosti ali kritičnosti, s čimer se odzivnost skrajša za približno pol sekunde. PEUGEOT i-</a:t>
            </a:r>
            <a:r>
              <a:rPr lang="sl-SI" altLang="sl-SI" sz="1000" dirty="0" err="1">
                <a:solidFill>
                  <a:srgbClr val="161C2D"/>
                </a:solidFill>
                <a:latin typeface="Peugeot" panose="02000503040000020003" pitchFamily="50" charset="-18"/>
              </a:rPr>
              <a:t>Cockpit</a:t>
            </a:r>
            <a:r>
              <a:rPr lang="sl-SI" altLang="sl-SI" sz="1000" dirty="0">
                <a:solidFill>
                  <a:srgbClr val="161C2D"/>
                </a:solidFill>
                <a:latin typeface="Peugeot" panose="02000503040000020003" pitchFamily="50" charset="-18"/>
              </a:rPr>
              <a:t>® 3D, ki je bil premierno na voljo z novim PEUGEOTOM 208, je zares prava inovacija in svetovna premierna v tem avtomobilskem segmentu. Poleg tega z vseh vidikov občutno izboljša vožnjo: učinkovitost, udobno prebiranje informacij in varnost so na povsem novi ravni.</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rPr>
              <a:t>Odvisno od izvedenke, ima lahko zaslon na dotik veliko 10-palčno diagonalo, upravljati pa ga je možno prek bližnjic na dotik, ki so umeščene poleg klavirskih tipk (</a:t>
            </a:r>
            <a:r>
              <a:rPr lang="sl-SI" altLang="sl-SI" sz="1000" dirty="0" err="1">
                <a:solidFill>
                  <a:srgbClr val="161C2D"/>
                </a:solidFill>
                <a:latin typeface="Peugeot" panose="02000503040000020003" pitchFamily="50" charset="-18"/>
              </a:rPr>
              <a:t>Toggle</a:t>
            </a:r>
            <a:r>
              <a:rPr lang="sl-SI" altLang="sl-SI" sz="1000" dirty="0">
                <a:solidFill>
                  <a:srgbClr val="161C2D"/>
                </a:solidFill>
                <a:latin typeface="Peugeot" panose="02000503040000020003" pitchFamily="50" charset="-18"/>
              </a:rPr>
              <a:t> </a:t>
            </a:r>
            <a:r>
              <a:rPr lang="sl-SI" altLang="sl-SI" sz="1000" dirty="0" err="1">
                <a:solidFill>
                  <a:srgbClr val="161C2D"/>
                </a:solidFill>
                <a:latin typeface="Peugeot" panose="02000503040000020003" pitchFamily="50" charset="-18"/>
              </a:rPr>
              <a:t>Switches</a:t>
            </a:r>
            <a:r>
              <a:rPr lang="sl-SI" altLang="sl-SI" sz="1000" dirty="0">
                <a:solidFill>
                  <a:srgbClr val="161C2D"/>
                </a:solidFill>
                <a:latin typeface="Peugeot" panose="02000503040000020003" pitchFamily="50" charset="-18"/>
              </a:rPr>
              <a:t>). </a:t>
            </a:r>
          </a:p>
          <a:p>
            <a:pPr algn="just" eaLnBrk="1" hangingPunct="1">
              <a:lnSpc>
                <a:spcPct val="150000"/>
              </a:lnSpc>
              <a:spcBef>
                <a:spcPts val="600"/>
              </a:spcBef>
              <a:spcAft>
                <a:spcPts val="600"/>
              </a:spcAft>
            </a:pPr>
            <a:r>
              <a:rPr lang="sl-SI" altLang="sl-SI" sz="1000" dirty="0">
                <a:solidFill>
                  <a:srgbClr val="161C2D"/>
                </a:solidFill>
                <a:latin typeface="Peugeot" panose="02000503040000020003" pitchFamily="50" charset="-18"/>
              </a:rPr>
              <a:t>V notranjosti prevladujeta natančna izdelava in plemeniti materiali, kar ne le opazimo temveč tudi otipamo. Za armaturno ploščo so uporabljene plastične površine z mehko penasto podlogo, na številnih drugih mestih pa tudi prefinjeni in prijetni materiali, kot sta </a:t>
            </a:r>
            <a:r>
              <a:rPr lang="sl-SI" altLang="sl-SI" sz="1000" dirty="0" err="1">
                <a:solidFill>
                  <a:srgbClr val="161C2D"/>
                </a:solidFill>
                <a:latin typeface="Peugeot" panose="02000503040000020003" pitchFamily="50" charset="-18"/>
              </a:rPr>
              <a:t>alcantara</a:t>
            </a:r>
            <a:r>
              <a:rPr lang="sl-SI" altLang="sl-SI" sz="1000" dirty="0">
                <a:solidFill>
                  <a:srgbClr val="161C2D"/>
                </a:solidFill>
                <a:latin typeface="Peugeot" panose="02000503040000020003" pitchFamily="50" charset="-18"/>
              </a:rPr>
              <a:t>® ali usnje </a:t>
            </a:r>
            <a:r>
              <a:rPr lang="sl-SI" altLang="sl-SI" sz="1000" dirty="0" err="1">
                <a:solidFill>
                  <a:srgbClr val="161C2D"/>
                </a:solidFill>
                <a:latin typeface="Peugeot" panose="02000503040000020003" pitchFamily="50" charset="-18"/>
              </a:rPr>
              <a:t>nappa</a:t>
            </a:r>
            <a:r>
              <a:rPr lang="sl-SI" altLang="sl-SI" sz="1000" dirty="0">
                <a:solidFill>
                  <a:srgbClr val="161C2D"/>
                </a:solidFill>
                <a:latin typeface="Peugeot" panose="02000503040000020003" pitchFamily="50" charset="-18"/>
              </a:rPr>
              <a:t>®. Vratne plošče in vstavki na armaturni plošči so obdani z oblogo v videzu "karbonskih vlaken", poleg tega pa je na voljo tudi prestavna ročica menjalnika EAT8 s 100 % električnim upravljanjem ("shift and park </a:t>
            </a:r>
            <a:r>
              <a:rPr lang="sl-SI" altLang="sl-SI" sz="1000" dirty="0" err="1">
                <a:solidFill>
                  <a:srgbClr val="161C2D"/>
                </a:solidFill>
                <a:latin typeface="Peugeot" panose="02000503040000020003" pitchFamily="50" charset="-18"/>
              </a:rPr>
              <a:t>by</a:t>
            </a:r>
            <a:r>
              <a:rPr lang="sl-SI" altLang="sl-SI" sz="1000" dirty="0">
                <a:solidFill>
                  <a:srgbClr val="161C2D"/>
                </a:solidFill>
                <a:latin typeface="Peugeot" panose="02000503040000020003" pitchFamily="50" charset="-18"/>
              </a:rPr>
              <a:t> </a:t>
            </a:r>
            <a:r>
              <a:rPr lang="sl-SI" altLang="sl-SI" sz="1000" dirty="0" err="1">
                <a:solidFill>
                  <a:srgbClr val="161C2D"/>
                </a:solidFill>
                <a:latin typeface="Peugeot" panose="02000503040000020003" pitchFamily="50" charset="-18"/>
              </a:rPr>
              <a:t>wire</a:t>
            </a:r>
            <a:r>
              <a:rPr lang="sl-SI" altLang="sl-SI" sz="1000" dirty="0">
                <a:solidFill>
                  <a:srgbClr val="161C2D"/>
                </a:solidFill>
                <a:latin typeface="Peugeot" panose="02000503040000020003" pitchFamily="50" charset="-18"/>
              </a:rPr>
              <a:t>") za enostavno in intuitivno uporabo. Dopolnjujeta jo obvolanski ročici, s katerima lahko voznik po želji hitro prevzame nadzor nad prestavljanjem.</a:t>
            </a:r>
          </a:p>
        </p:txBody>
      </p:sp>
      <p:pic>
        <p:nvPicPr>
          <p:cNvPr id="2" name="Slika 1"/>
          <p:cNvPicPr>
            <a:picLocks noChangeAspect="1"/>
          </p:cNvPicPr>
          <p:nvPr/>
        </p:nvPicPr>
        <p:blipFill>
          <a:blip r:embed="rId2"/>
          <a:stretch>
            <a:fillRect/>
          </a:stretch>
        </p:blipFill>
        <p:spPr>
          <a:xfrm>
            <a:off x="0" y="6443433"/>
            <a:ext cx="7559675" cy="502848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0141694-80AB-42ED-B53A-3849BD65F8BD}"/>
              </a:ext>
            </a:extLst>
          </p:cNvPr>
          <p:cNvSpPr/>
          <p:nvPr/>
        </p:nvSpPr>
        <p:spPr>
          <a:xfrm>
            <a:off x="388938" y="311150"/>
            <a:ext cx="6697662" cy="9634538"/>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spcBef>
                <a:spcPts val="1200"/>
              </a:spcBef>
            </a:pPr>
            <a:r>
              <a:rPr lang="sl-SI" altLang="sl-SI" sz="1000" b="1" dirty="0">
                <a:solidFill>
                  <a:srgbClr val="161C2D"/>
                </a:solidFill>
                <a:latin typeface="Peugeot" panose="02000503040000020003" pitchFamily="50" charset="-18"/>
              </a:rPr>
              <a:t>Moderen, povezljiv in tehnološko napreden</a:t>
            </a:r>
          </a:p>
          <a:p>
            <a:pPr algn="just" eaLnBrk="1" hangingPunct="1">
              <a:lnSpc>
                <a:spcPct val="150000"/>
              </a:lnSpc>
              <a:spcBef>
                <a:spcPts val="1200"/>
              </a:spcBef>
            </a:pPr>
            <a:r>
              <a:rPr lang="sl-SI" altLang="sl-SI" sz="1000" dirty="0">
                <a:solidFill>
                  <a:srgbClr val="161C2D"/>
                </a:solidFill>
                <a:latin typeface="Peugeot" panose="02000503040000020003" pitchFamily="50" charset="-18"/>
              </a:rPr>
              <a:t>V opremo in sisteme za pomoč pri vožnji, ki so povzeti od bogatejših avtomobilskih segmentov, je bilo vloženo najboljše strokovno znanje znamke PEUGEOT, zato so za ta segment prava inovacija in velika redkost. Ta osupljivo bogat tehnološki arzenal zajema zlasti:</a:t>
            </a:r>
          </a:p>
          <a:p>
            <a:pPr algn="just" eaLnBrk="1" hangingPunct="1">
              <a:spcBef>
                <a:spcPts val="1200"/>
              </a:spcBef>
              <a:buFontTx/>
              <a:buChar char="-"/>
            </a:pPr>
            <a:r>
              <a:rPr lang="sl-SI" altLang="sl-SI" sz="1000" dirty="0">
                <a:solidFill>
                  <a:srgbClr val="161C2D"/>
                </a:solidFill>
                <a:latin typeface="Peugeot" panose="02000503040000020003" pitchFamily="50" charset="-18"/>
              </a:rPr>
              <a:t> sistem </a:t>
            </a:r>
            <a:r>
              <a:rPr lang="sl-SI" altLang="sl-SI" sz="1000" dirty="0" err="1">
                <a:solidFill>
                  <a:srgbClr val="161C2D"/>
                </a:solidFill>
                <a:latin typeface="Peugeot" panose="02000503040000020003" pitchFamily="50" charset="-18"/>
              </a:rPr>
              <a:t>Drive</a:t>
            </a:r>
            <a:r>
              <a:rPr lang="sl-SI" altLang="sl-SI" sz="1000" dirty="0">
                <a:solidFill>
                  <a:srgbClr val="161C2D"/>
                </a:solidFill>
                <a:latin typeface="Peugeot" panose="02000503040000020003" pitchFamily="50" charset="-18"/>
              </a:rPr>
              <a:t> </a:t>
            </a:r>
            <a:r>
              <a:rPr lang="sl-SI" altLang="sl-SI" sz="1000" dirty="0" err="1">
                <a:solidFill>
                  <a:srgbClr val="161C2D"/>
                </a:solidFill>
                <a:latin typeface="Peugeot" panose="02000503040000020003" pitchFamily="50" charset="-18"/>
              </a:rPr>
              <a:t>Assist</a:t>
            </a:r>
            <a:r>
              <a:rPr lang="sl-SI" altLang="sl-SI" sz="1000" dirty="0">
                <a:solidFill>
                  <a:srgbClr val="161C2D"/>
                </a:solidFill>
                <a:latin typeface="Peugeot" panose="02000503040000020003" pitchFamily="50" charset="-18"/>
              </a:rPr>
              <a:t>, ki odpira pot pol avtonomni vožnji in združuje:</a:t>
            </a:r>
          </a:p>
          <a:p>
            <a:pPr algn="just" eaLnBrk="1" hangingPunct="1">
              <a:spcBef>
                <a:spcPts val="1200"/>
              </a:spcBef>
            </a:pPr>
            <a:r>
              <a:rPr lang="sl-SI" altLang="sl-SI" sz="1000" dirty="0">
                <a:solidFill>
                  <a:srgbClr val="161C2D"/>
                </a:solidFill>
                <a:latin typeface="Peugeot" panose="02000503040000020003" pitchFamily="50" charset="-18"/>
              </a:rPr>
              <a:t>	• aktivno pomoč pri zadržanju vozila na voznem pasu v kombinaciji s sistemom Lane </a:t>
            </a:r>
            <a:r>
              <a:rPr lang="sl-SI" altLang="sl-SI" sz="1000" dirty="0" err="1">
                <a:solidFill>
                  <a:srgbClr val="161C2D"/>
                </a:solidFill>
                <a:latin typeface="Peugeot" panose="02000503040000020003" pitchFamily="50" charset="-18"/>
              </a:rPr>
              <a:t>Positionning</a:t>
            </a:r>
            <a:r>
              <a:rPr lang="sl-SI" altLang="sl-SI" sz="1000" dirty="0">
                <a:solidFill>
                  <a:srgbClr val="161C2D"/>
                </a:solidFill>
                <a:latin typeface="Peugeot" panose="02000503040000020003" pitchFamily="50" charset="-18"/>
              </a:rPr>
              <a:t>, ki izbere točen položaj vozila na voznem pasu,</a:t>
            </a:r>
          </a:p>
          <a:p>
            <a:pPr algn="just" eaLnBrk="1" hangingPunct="1">
              <a:spcBef>
                <a:spcPts val="1200"/>
              </a:spcBef>
            </a:pPr>
            <a:r>
              <a:rPr lang="sl-SI" altLang="sl-SI" sz="1000" dirty="0">
                <a:solidFill>
                  <a:srgbClr val="161C2D"/>
                </a:solidFill>
                <a:latin typeface="Peugeot" panose="02000503040000020003" pitchFamily="50" charset="-18"/>
              </a:rPr>
              <a:t>	• prilagodljivi tempomat s funkcijo Stop &amp; Go pri samodejnem menjalniku EAT8, </a:t>
            </a:r>
          </a:p>
          <a:p>
            <a:pPr algn="just" eaLnBrk="1" hangingPunct="1">
              <a:spcBef>
                <a:spcPts val="1200"/>
              </a:spcBef>
              <a:buFontTx/>
              <a:buChar char="-"/>
            </a:pPr>
            <a:r>
              <a:rPr lang="sl-SI" altLang="sl-SI" sz="1000" dirty="0">
                <a:solidFill>
                  <a:srgbClr val="161C2D"/>
                </a:solidFill>
                <a:latin typeface="Peugeot" panose="02000503040000020003" pitchFamily="50" charset="-18"/>
              </a:rPr>
              <a:t> Park </a:t>
            </a:r>
            <a:r>
              <a:rPr lang="sl-SI" altLang="sl-SI" sz="1000" dirty="0" err="1">
                <a:solidFill>
                  <a:srgbClr val="161C2D"/>
                </a:solidFill>
                <a:latin typeface="Peugeot" panose="02000503040000020003" pitchFamily="50" charset="-18"/>
              </a:rPr>
              <a:t>Assist</a:t>
            </a:r>
            <a:r>
              <a:rPr lang="sl-SI" altLang="sl-SI" sz="1000" dirty="0">
                <a:solidFill>
                  <a:srgbClr val="161C2D"/>
                </a:solidFill>
                <a:latin typeface="Peugeot" panose="02000503040000020003" pitchFamily="50" charset="-18"/>
              </a:rPr>
              <a:t>, ki samodejno upravlja smer vožnje pri uvozu in izvozu iz parkirnega mesta, pri čemer med vozili po parkiranju ostane zgolj 60 cm razmaka,</a:t>
            </a:r>
          </a:p>
          <a:p>
            <a:pPr algn="just" eaLnBrk="1" hangingPunct="1">
              <a:spcBef>
                <a:spcPts val="1200"/>
              </a:spcBef>
              <a:buFontTx/>
              <a:buChar char="-"/>
            </a:pPr>
            <a:r>
              <a:rPr lang="sl-SI" altLang="sl-SI" sz="1000" dirty="0">
                <a:solidFill>
                  <a:srgbClr val="161C2D"/>
                </a:solidFill>
                <a:latin typeface="Peugeot" panose="02000503040000020003" pitchFamily="50" charset="-18"/>
              </a:rPr>
              <a:t> samodejno zaviranje v sili zadnje generacije, ki zazna tudi pešce in kolesarje tako podnevi kot ponoči, in sicer od hitrosti 5 km/h do 140 km/h),</a:t>
            </a:r>
          </a:p>
          <a:p>
            <a:pPr algn="just" eaLnBrk="1" hangingPunct="1">
              <a:spcBef>
                <a:spcPts val="1200"/>
              </a:spcBef>
              <a:buFontTx/>
              <a:buChar char="-"/>
            </a:pPr>
            <a:r>
              <a:rPr lang="sl-SI" altLang="sl-SI" sz="1000" dirty="0">
                <a:solidFill>
                  <a:srgbClr val="161C2D"/>
                </a:solidFill>
                <a:latin typeface="Peugeot" panose="02000503040000020003" pitchFamily="50" charset="-18"/>
              </a:rPr>
              <a:t> aktivni opozorilnik na nenamerno menjavo voznega pasu (ali prekoračitev talne črte), </a:t>
            </a:r>
          </a:p>
          <a:p>
            <a:pPr algn="just" eaLnBrk="1" hangingPunct="1">
              <a:spcBef>
                <a:spcPts val="1200"/>
              </a:spcBef>
              <a:buFontTx/>
              <a:buChar char="-"/>
            </a:pPr>
            <a:r>
              <a:rPr lang="sl-SI" altLang="sl-SI" sz="1000" dirty="0">
                <a:solidFill>
                  <a:srgbClr val="161C2D"/>
                </a:solidFill>
                <a:latin typeface="Peugeot" panose="02000503040000020003" pitchFamily="50" charset="-18"/>
              </a:rPr>
              <a:t> opozorilnik na voznikovo nepozornost, ki po potrebi priporoči premor,</a:t>
            </a:r>
          </a:p>
          <a:p>
            <a:pPr algn="just" eaLnBrk="1" hangingPunct="1">
              <a:spcBef>
                <a:spcPts val="1200"/>
              </a:spcBef>
              <a:buFontTx/>
              <a:buChar char="-"/>
            </a:pPr>
            <a:r>
              <a:rPr lang="sl-SI" altLang="sl-SI" sz="1000" dirty="0">
                <a:solidFill>
                  <a:srgbClr val="161C2D"/>
                </a:solidFill>
                <a:latin typeface="Peugeot" panose="02000503040000020003" pitchFamily="50" charset="-18"/>
              </a:rPr>
              <a:t> samodejni preklop dolgih luči, da se lahko voznik še bolj osredotoči na cesto,</a:t>
            </a:r>
          </a:p>
          <a:p>
            <a:pPr algn="just" eaLnBrk="1" hangingPunct="1">
              <a:spcBef>
                <a:spcPts val="1200"/>
              </a:spcBef>
              <a:buFontTx/>
              <a:buChar char="-"/>
            </a:pPr>
            <a:r>
              <a:rPr lang="sl-SI" altLang="sl-SI" sz="1000" dirty="0">
                <a:solidFill>
                  <a:srgbClr val="161C2D"/>
                </a:solidFill>
                <a:latin typeface="Peugeot" panose="02000503040000020003" pitchFamily="50" charset="-18"/>
              </a:rPr>
              <a:t> razširjeni sistem za prepoznavanje prometnih znakov (enosmerna cesta, stop) s priporočilom za prometne znake z omejitvijo hitrosti,</a:t>
            </a:r>
          </a:p>
          <a:p>
            <a:pPr algn="just" eaLnBrk="1" hangingPunct="1">
              <a:spcBef>
                <a:spcPts val="1200"/>
              </a:spcBef>
              <a:buFontTx/>
              <a:buChar char="-"/>
            </a:pPr>
            <a:r>
              <a:rPr lang="sl-SI" altLang="sl-SI" sz="1000" dirty="0">
                <a:solidFill>
                  <a:srgbClr val="161C2D"/>
                </a:solidFill>
                <a:latin typeface="Peugeot" panose="02000503040000020003" pitchFamily="50" charset="-18"/>
              </a:rPr>
              <a:t> nadzor mrtvega kota, </a:t>
            </a:r>
          </a:p>
          <a:p>
            <a:pPr algn="just" eaLnBrk="1" hangingPunct="1">
              <a:spcBef>
                <a:spcPts val="1200"/>
              </a:spcBef>
              <a:buFontTx/>
              <a:buChar char="-"/>
            </a:pPr>
            <a:r>
              <a:rPr lang="sl-SI" altLang="sl-SI" sz="1000" dirty="0">
                <a:solidFill>
                  <a:srgbClr val="161C2D"/>
                </a:solidFill>
                <a:latin typeface="Peugeot" panose="02000503040000020003" pitchFamily="50" charset="-18"/>
              </a:rPr>
              <a:t> električna parkirna zavora.</a:t>
            </a:r>
          </a:p>
          <a:p>
            <a:pPr algn="just" eaLnBrk="1" hangingPunct="1">
              <a:lnSpc>
                <a:spcPct val="150000"/>
              </a:lnSpc>
              <a:spcBef>
                <a:spcPts val="1200"/>
              </a:spcBef>
            </a:pPr>
            <a:r>
              <a:rPr lang="sl-SI" altLang="sl-SI" sz="1000" dirty="0">
                <a:solidFill>
                  <a:srgbClr val="161C2D"/>
                </a:solidFill>
                <a:latin typeface="Peugeot" panose="02000503040000020003" pitchFamily="50" charset="-18"/>
              </a:rPr>
              <a:t>Kot nepogrešljivi sopotniki v vsakdanjem življenju, bodo pametni telefoni to svojo vlogo opravljali tudi v novem PEUGEOTU 2008. Informacije bodo prikazane na sredinskem zaslonu po zaslugi funkcije </a:t>
            </a:r>
            <a:r>
              <a:rPr lang="sl-SI" altLang="sl-SI" sz="1000" dirty="0" err="1">
                <a:solidFill>
                  <a:srgbClr val="161C2D"/>
                </a:solidFill>
                <a:latin typeface="Peugeot" panose="02000503040000020003" pitchFamily="50" charset="-18"/>
              </a:rPr>
              <a:t>MirrorScreen</a:t>
            </a:r>
            <a:r>
              <a:rPr lang="sl-SI" altLang="sl-SI" sz="1000" dirty="0">
                <a:solidFill>
                  <a:srgbClr val="161C2D"/>
                </a:solidFill>
                <a:latin typeface="Peugeot" panose="02000503040000020003" pitchFamily="50" charset="-18"/>
              </a:rPr>
              <a:t> s protokoli za vzpostavitev povezave </a:t>
            </a:r>
            <a:r>
              <a:rPr lang="sl-SI" altLang="sl-SI" sz="1000" dirty="0" err="1">
                <a:solidFill>
                  <a:srgbClr val="161C2D"/>
                </a:solidFill>
                <a:latin typeface="Peugeot" panose="02000503040000020003" pitchFamily="50" charset="-18"/>
              </a:rPr>
              <a:t>MirrorLink</a:t>
            </a:r>
            <a:r>
              <a:rPr lang="sl-SI" altLang="sl-SI" sz="1000" dirty="0">
                <a:solidFill>
                  <a:srgbClr val="161C2D"/>
                </a:solidFill>
                <a:latin typeface="Peugeot" panose="02000503040000020003" pitchFamily="50" charset="-18"/>
              </a:rPr>
              <a:t>™, Apple </a:t>
            </a:r>
            <a:r>
              <a:rPr lang="sl-SI" altLang="sl-SI" sz="1000" dirty="0" err="1">
                <a:solidFill>
                  <a:srgbClr val="161C2D"/>
                </a:solidFill>
                <a:latin typeface="Peugeot" panose="02000503040000020003" pitchFamily="50" charset="-18"/>
              </a:rPr>
              <a:t>CarPlay</a:t>
            </a:r>
            <a:r>
              <a:rPr lang="sl-SI" altLang="sl-SI" sz="1000" dirty="0">
                <a:solidFill>
                  <a:srgbClr val="161C2D"/>
                </a:solidFill>
                <a:latin typeface="Peugeot" panose="02000503040000020003" pitchFamily="50" charset="-18"/>
              </a:rPr>
              <a:t>™ in Android </a:t>
            </a:r>
            <a:r>
              <a:rPr lang="sl-SI" altLang="sl-SI" sz="1000" dirty="0" err="1">
                <a:solidFill>
                  <a:srgbClr val="161C2D"/>
                </a:solidFill>
                <a:latin typeface="Peugeot" panose="02000503040000020003" pitchFamily="50" charset="-18"/>
              </a:rPr>
              <a:t>Auto</a:t>
            </a:r>
            <a:r>
              <a:rPr lang="sl-SI" altLang="sl-SI" sz="1000" dirty="0">
                <a:solidFill>
                  <a:srgbClr val="161C2D"/>
                </a:solidFill>
                <a:latin typeface="Peugeot" panose="02000503040000020003" pitchFamily="50" charset="-18"/>
              </a:rPr>
              <a:t>™. </a:t>
            </a:r>
          </a:p>
          <a:p>
            <a:pPr algn="just" eaLnBrk="1" hangingPunct="1">
              <a:lnSpc>
                <a:spcPct val="150000"/>
              </a:lnSpc>
              <a:spcBef>
                <a:spcPts val="1200"/>
              </a:spcBef>
            </a:pPr>
            <a:r>
              <a:rPr lang="sl-SI" altLang="sl-SI" sz="1000" dirty="0">
                <a:solidFill>
                  <a:srgbClr val="161C2D"/>
                </a:solidFill>
                <a:latin typeface="Peugeot" panose="02000503040000020003" pitchFamily="50" charset="-18"/>
              </a:rPr>
              <a:t>Poleg površine za indukcijsko polnjenje bodo v vozilu na voljo tudi štirje priključki USB, kar pa je odvisno od izvedenke (dva spredaj, med temu tudi USB-C in dva zadaj).</a:t>
            </a:r>
          </a:p>
          <a:p>
            <a:pPr algn="just" eaLnBrk="1" hangingPunct="1">
              <a:lnSpc>
                <a:spcPct val="150000"/>
              </a:lnSpc>
              <a:spcBef>
                <a:spcPts val="1200"/>
              </a:spcBef>
            </a:pPr>
            <a:r>
              <a:rPr lang="sl-SI" altLang="sl-SI" sz="1000" dirty="0">
                <a:solidFill>
                  <a:srgbClr val="161C2D"/>
                </a:solidFill>
                <a:latin typeface="Peugeot" panose="02000503040000020003" pitchFamily="50" charset="-18"/>
              </a:rPr>
              <a:t>Za izbiro optimalnih poti bo poskrbela povezljiva navigacija 3D TomTom® </a:t>
            </a:r>
            <a:r>
              <a:rPr lang="sl-SI" altLang="sl-SI" sz="1000" dirty="0" err="1">
                <a:solidFill>
                  <a:srgbClr val="161C2D"/>
                </a:solidFill>
                <a:latin typeface="Peugeot" panose="02000503040000020003" pitchFamily="50" charset="-18"/>
              </a:rPr>
              <a:t>Traffic</a:t>
            </a:r>
            <a:r>
              <a:rPr lang="sl-SI" altLang="sl-SI" sz="1000" dirty="0">
                <a:solidFill>
                  <a:srgbClr val="161C2D"/>
                </a:solidFill>
                <a:latin typeface="Peugeot" panose="02000503040000020003" pitchFamily="50" charset="-18"/>
              </a:rPr>
              <a:t>, ki vas obvešča o prometnih razmerah v realnem času in samodejno izračuna poti. Voznika obvešča tudi o nevarnih odsekih in interesnih točkah v neposredni bližini, ponuja pa mu tudi možnost glasovnega upravljanja.</a:t>
            </a:r>
          </a:p>
          <a:p>
            <a:pPr algn="just" eaLnBrk="1" hangingPunct="1">
              <a:lnSpc>
                <a:spcPct val="150000"/>
              </a:lnSpc>
              <a:spcBef>
                <a:spcPts val="1200"/>
              </a:spcBef>
            </a:pPr>
            <a:r>
              <a:rPr lang="sl-SI" altLang="sl-SI" sz="1000" dirty="0">
                <a:solidFill>
                  <a:srgbClr val="161C2D"/>
                </a:solidFill>
                <a:latin typeface="Peugeot" panose="02000503040000020003" pitchFamily="50" charset="-18"/>
              </a:rPr>
              <a:t>Najbolj zahtevni avdiofili bodo navdušeni. Hi-Fi sistem novega </a:t>
            </a:r>
            <a:r>
              <a:rPr lang="sl-SI" altLang="sl-SI" sz="1000" dirty="0" err="1">
                <a:solidFill>
                  <a:srgbClr val="161C2D"/>
                </a:solidFill>
                <a:latin typeface="Peugeot" panose="02000503040000020003" pitchFamily="50" charset="-18"/>
              </a:rPr>
              <a:t>SUV</a:t>
            </a:r>
            <a:r>
              <a:rPr lang="sl-SI" altLang="sl-SI" sz="1000" dirty="0">
                <a:solidFill>
                  <a:srgbClr val="161C2D"/>
                </a:solidFill>
                <a:latin typeface="Peugeot" panose="02000503040000020003" pitchFamily="50" charset="-18"/>
              </a:rPr>
              <a:t>-ja PEUGEOT 2008 je bil razvit v partnerskem sodelovanju s priznanim francoskim podjetjem </a:t>
            </a:r>
            <a:r>
              <a:rPr lang="sl-SI" altLang="sl-SI" sz="1000" dirty="0" err="1">
                <a:solidFill>
                  <a:srgbClr val="161C2D"/>
                </a:solidFill>
                <a:latin typeface="Peugeot" panose="02000503040000020003" pitchFamily="50" charset="-18"/>
              </a:rPr>
              <a:t>FOCAL</a:t>
            </a:r>
            <a:r>
              <a:rPr lang="sl-SI" altLang="sl-SI" sz="1000" dirty="0">
                <a:solidFill>
                  <a:srgbClr val="161C2D"/>
                </a:solidFill>
                <a:latin typeface="Peugeot" panose="02000503040000020003" pitchFamily="50" charset="-18"/>
              </a:rPr>
              <a:t>, ki je specializirano za avdio opremo visokega razreda </a:t>
            </a:r>
            <a:r>
              <a:rPr lang="sl-SI" altLang="sl-SI" sz="1000" dirty="0" err="1">
                <a:solidFill>
                  <a:srgbClr val="161C2D"/>
                </a:solidFill>
                <a:latin typeface="Peugeot" panose="02000503040000020003" pitchFamily="50" charset="-18"/>
              </a:rPr>
              <a:t>FOCAL</a:t>
            </a:r>
            <a:r>
              <a:rPr lang="sl-SI" altLang="sl-SI" sz="1000" dirty="0">
                <a:solidFill>
                  <a:srgbClr val="161C2D"/>
                </a:solidFill>
                <a:latin typeface="Peugeot" panose="02000503040000020003" pitchFamily="50" charset="-18"/>
              </a:rPr>
              <a:t>®, in je plod več kot triletnega dela. Z njim so opremljeni že Hi-Fi sistemi PEUGEOTOV 3008, 5008 in 508, odslej pa je ta premijska oprema na voljo tudi za novega PEUGEOTA 2008. Poleg optimalne akustične umestitve deset zvočnikov izkorišča tudi tehnologijo, ki je običajno rezervirana za postavitve v dnevnih sobah in nosi patent znamke </a:t>
            </a:r>
            <a:r>
              <a:rPr lang="sl-SI" altLang="sl-SI" sz="1000" dirty="0" err="1">
                <a:solidFill>
                  <a:srgbClr val="161C2D"/>
                </a:solidFill>
                <a:latin typeface="Peugeot" panose="02000503040000020003" pitchFamily="50" charset="-18"/>
              </a:rPr>
              <a:t>FOCAL</a:t>
            </a:r>
            <a:r>
              <a:rPr lang="sl-SI" altLang="sl-SI" sz="1000" dirty="0">
                <a:solidFill>
                  <a:srgbClr val="161C2D"/>
                </a:solidFill>
                <a:latin typeface="Peugeot" panose="02000503040000020003" pitchFamily="50" charset="-18"/>
              </a:rPr>
              <a:t>®. Štirje visokotonski zvočniki z obrnjenimi kupolami iz aluminija, štirje nizkotonski zvočniki s tehnologijo </a:t>
            </a:r>
            <a:r>
              <a:rPr lang="sl-SI" altLang="sl-SI" sz="1000" dirty="0" err="1">
                <a:solidFill>
                  <a:srgbClr val="161C2D"/>
                </a:solidFill>
                <a:latin typeface="Peugeot" panose="02000503040000020003" pitchFamily="50" charset="-18"/>
              </a:rPr>
              <a:t>Polyglass</a:t>
            </a:r>
            <a:r>
              <a:rPr lang="sl-SI" altLang="sl-SI" sz="1000" dirty="0">
                <a:solidFill>
                  <a:srgbClr val="161C2D"/>
                </a:solidFill>
                <a:latin typeface="Peugeot" panose="02000503040000020003" pitchFamily="50" charset="-18"/>
              </a:rPr>
              <a:t> in premera 165 mm, center zvočnik </a:t>
            </a:r>
            <a:r>
              <a:rPr lang="sl-SI" altLang="sl-SI" sz="1000" dirty="0" err="1">
                <a:solidFill>
                  <a:srgbClr val="161C2D"/>
                </a:solidFill>
                <a:latin typeface="Peugeot" panose="02000503040000020003" pitchFamily="50" charset="-18"/>
              </a:rPr>
              <a:t>polyglass</a:t>
            </a:r>
            <a:r>
              <a:rPr lang="sl-SI" altLang="sl-SI" sz="1000" dirty="0">
                <a:solidFill>
                  <a:srgbClr val="161C2D"/>
                </a:solidFill>
                <a:latin typeface="Peugeot" panose="02000503040000020003" pitchFamily="50" charset="-18"/>
              </a:rPr>
              <a:t> in </a:t>
            </a:r>
            <a:r>
              <a:rPr lang="sl-SI" altLang="sl-SI" sz="1000" dirty="0" err="1">
                <a:solidFill>
                  <a:srgbClr val="161C2D"/>
                </a:solidFill>
                <a:latin typeface="Peugeot" panose="02000503040000020003" pitchFamily="50" charset="-18"/>
              </a:rPr>
              <a:t>globokotonski</a:t>
            </a:r>
            <a:r>
              <a:rPr lang="sl-SI" altLang="sl-SI" sz="1000" dirty="0">
                <a:solidFill>
                  <a:srgbClr val="161C2D"/>
                </a:solidFill>
                <a:latin typeface="Peugeot" panose="02000503040000020003" pitchFamily="50" charset="-18"/>
              </a:rPr>
              <a:t> zvočnik s trojno tuljavo "</a:t>
            </a:r>
            <a:r>
              <a:rPr lang="sl-SI" altLang="sl-SI" sz="1000" dirty="0" err="1">
                <a:solidFill>
                  <a:srgbClr val="161C2D"/>
                </a:solidFill>
                <a:latin typeface="Peugeot" panose="02000503040000020003" pitchFamily="50" charset="-18"/>
              </a:rPr>
              <a:t>Power-Flower</a:t>
            </a:r>
            <a:r>
              <a:rPr lang="sl-SI" altLang="sl-SI" sz="1000" dirty="0">
                <a:solidFill>
                  <a:srgbClr val="161C2D"/>
                </a:solidFill>
                <a:latin typeface="Peugeot" panose="02000503040000020003" pitchFamily="50" charset="-18"/>
              </a:rPr>
              <a:t>™". Vgrajeni so skupaj z 12-kanalnim ojačevalnikom z močjo 515 W, ki zagotavlja precizen zvok in dinamično glasbeno sceno. </a:t>
            </a:r>
          </a:p>
        </p:txBody>
      </p:sp>
      <p:sp>
        <p:nvSpPr>
          <p:cNvPr id="4" name="Rectangle 3">
            <a:extLst>
              <a:ext uri="{FF2B5EF4-FFF2-40B4-BE49-F238E27FC236}">
                <a16:creationId xmlns:a16="http://schemas.microsoft.com/office/drawing/2014/main" id="{2E7C254D-816D-4E18-ABA8-B4B3E23AAF1F}"/>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E90E62-3149-45CD-9F71-1C657C652891}"/>
              </a:ext>
            </a:extLst>
          </p:cNvPr>
          <p:cNvSpPr/>
          <p:nvPr/>
        </p:nvSpPr>
        <p:spPr>
          <a:xfrm>
            <a:off x="388938" y="311150"/>
            <a:ext cx="6926262" cy="5726113"/>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15000"/>
              </a:lnSpc>
              <a:spcBef>
                <a:spcPts val="600"/>
              </a:spcBef>
              <a:spcAft>
                <a:spcPts val="1000"/>
              </a:spcAft>
            </a:pPr>
            <a:r>
              <a:rPr lang="sl-SI" altLang="sl-SI" sz="1400" dirty="0">
                <a:solidFill>
                  <a:srgbClr val="323E4F"/>
                </a:solidFill>
                <a:latin typeface="Peugeot" panose="02000503040000020003" pitchFamily="50" charset="-18"/>
              </a:rPr>
              <a:t>RAZBURLJIVE MOŽNOSTI</a:t>
            </a:r>
            <a:endParaRPr lang="en-US" altLang="sl-SI" sz="1400" dirty="0">
              <a:solidFill>
                <a:srgbClr val="323E4F"/>
              </a:solidFill>
              <a:latin typeface="Peugeot" panose="02000503040000020003" pitchFamily="50" charset="-18"/>
            </a:endParaRP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Novi </a:t>
            </a:r>
            <a:r>
              <a:rPr lang="sl-SI" altLang="sl-SI" sz="1000" dirty="0" err="1">
                <a:solidFill>
                  <a:srgbClr val="323E4F"/>
                </a:solidFill>
                <a:latin typeface="Peugeot" panose="02000503040000020003" pitchFamily="50" charset="-18"/>
              </a:rPr>
              <a:t>SUV</a:t>
            </a:r>
            <a:r>
              <a:rPr lang="sl-SI" altLang="sl-SI" sz="1000" dirty="0">
                <a:solidFill>
                  <a:srgbClr val="323E4F"/>
                </a:solidFill>
                <a:latin typeface="Peugeot" panose="02000503040000020003" pitchFamily="50" charset="-18"/>
              </a:rPr>
              <a:t> PEUGEOT 2008 je zasnovan na povsem novi in učinkoviti modularni platformi zadnje generacije </a:t>
            </a:r>
            <a:r>
              <a:rPr lang="sl-SI" altLang="sl-SI" sz="1000" dirty="0" err="1">
                <a:solidFill>
                  <a:srgbClr val="323E4F"/>
                </a:solidFill>
                <a:latin typeface="Peugeot" panose="02000503040000020003" pitchFamily="50" charset="-18"/>
              </a:rPr>
              <a:t>CMP</a:t>
            </a:r>
            <a:r>
              <a:rPr lang="sl-SI" altLang="sl-SI" sz="1000" dirty="0">
                <a:solidFill>
                  <a:srgbClr val="323E4F"/>
                </a:solidFill>
                <a:latin typeface="Peugeot" panose="02000503040000020003" pitchFamily="50" charset="-18"/>
              </a:rPr>
              <a:t> (</a:t>
            </a:r>
            <a:r>
              <a:rPr lang="sl-SI" altLang="sl-SI" sz="1000" dirty="0" err="1">
                <a:solidFill>
                  <a:srgbClr val="323E4F"/>
                </a:solidFill>
                <a:latin typeface="Peugeot" panose="02000503040000020003" pitchFamily="50" charset="-18"/>
              </a:rPr>
              <a:t>Common</a:t>
            </a:r>
            <a:r>
              <a:rPr lang="sl-SI" altLang="sl-SI" sz="1000" dirty="0">
                <a:solidFill>
                  <a:srgbClr val="323E4F"/>
                </a:solidFill>
                <a:latin typeface="Peugeot" panose="02000503040000020003" pitchFamily="50" charset="-18"/>
              </a:rPr>
              <a:t> </a:t>
            </a:r>
            <a:r>
              <a:rPr lang="sl-SI" altLang="sl-SI" sz="1000" dirty="0" err="1">
                <a:solidFill>
                  <a:srgbClr val="323E4F"/>
                </a:solidFill>
                <a:latin typeface="Peugeot" panose="02000503040000020003" pitchFamily="50" charset="-18"/>
              </a:rPr>
              <a:t>Modular</a:t>
            </a:r>
            <a:r>
              <a:rPr lang="sl-SI" altLang="sl-SI" sz="1000" dirty="0">
                <a:solidFill>
                  <a:srgbClr val="323E4F"/>
                </a:solidFill>
                <a:latin typeface="Peugeot" panose="02000503040000020003" pitchFamily="50" charset="-18"/>
              </a:rPr>
              <a:t> Platform), ki je primerna za več virov energije. Kupec lahko prosto izbere svoj tip motorja glede na lastne potrebe in navade: 100 % električni, bencinski ali dizelski. </a:t>
            </a: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Za vožnjo "à la </a:t>
            </a:r>
            <a:r>
              <a:rPr lang="sl-SI" altLang="sl-SI" sz="1000" dirty="0" err="1">
                <a:solidFill>
                  <a:srgbClr val="323E4F"/>
                </a:solidFill>
                <a:latin typeface="Peugeot" panose="02000503040000020003" pitchFamily="50" charset="-18"/>
              </a:rPr>
              <a:t>carte</a:t>
            </a:r>
            <a:r>
              <a:rPr lang="sl-SI" altLang="sl-SI" sz="1000" dirty="0">
                <a:solidFill>
                  <a:srgbClr val="323E4F"/>
                </a:solidFill>
                <a:latin typeface="Peugeot" panose="02000503040000020003" pitchFamily="50" charset="-18"/>
              </a:rPr>
              <a:t>" pa je pri nekaterih izvedenkah na voljo tudi izbirnik načina vožnje: «Eco», «Normal» in «Sport».</a:t>
            </a: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Tisti, ki si želijo privoščiti še več pustolovščin, lahko doplačilni sistem Grip </a:t>
            </a:r>
            <a:r>
              <a:rPr lang="sl-SI" altLang="sl-SI" sz="1000" dirty="0" err="1">
                <a:solidFill>
                  <a:srgbClr val="323E4F"/>
                </a:solidFill>
                <a:latin typeface="Peugeot" panose="02000503040000020003" pitchFamily="50" charset="-18"/>
              </a:rPr>
              <a:t>Control</a:t>
            </a:r>
            <a:r>
              <a:rPr lang="sl-SI" altLang="sl-SI" sz="1000" dirty="0">
                <a:solidFill>
                  <a:srgbClr val="323E4F"/>
                </a:solidFill>
                <a:latin typeface="Peugeot" panose="02000503040000020003" pitchFamily="50" charset="-18"/>
              </a:rPr>
              <a:t> opremijo s funkcijo za nadzor hitrosti med spustom (</a:t>
            </a:r>
            <a:r>
              <a:rPr lang="sl-SI" altLang="sl-SI" sz="1000" dirty="0" err="1">
                <a:solidFill>
                  <a:srgbClr val="323E4F"/>
                </a:solidFill>
                <a:latin typeface="Peugeot" panose="02000503040000020003" pitchFamily="50" charset="-18"/>
              </a:rPr>
              <a:t>HADC</a:t>
            </a:r>
            <a:r>
              <a:rPr lang="sl-SI" altLang="sl-SI" sz="1000" dirty="0">
                <a:solidFill>
                  <a:srgbClr val="323E4F"/>
                </a:solidFill>
                <a:latin typeface="Peugeot" panose="02000503040000020003" pitchFamily="50" charset="-18"/>
              </a:rPr>
              <a:t>), s katerim bodo popolnoma in povsem varno obvladali svoje vozilo in njegovo smer vožnje tudi na strmih klancih. </a:t>
            </a: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Učinkovitost je bila temelj razvojne zasnove, zato so vsi motorji pridobili krmiljene odprtine za dovod zraka, platišča imajo odprtine za usmerjeni pretok zraka, podvozje pa aerodinamično obliko, kar skupno zagotavlja nadzorovani pretok zraka in posledično optimizirani koeficient aerodinamičnega upora. </a:t>
            </a: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Izbor vozil je razdeljen na štiri nivoje opreme: </a:t>
            </a:r>
            <a:r>
              <a:rPr lang="sl-SI" altLang="sl-SI" sz="1000" dirty="0" err="1">
                <a:solidFill>
                  <a:srgbClr val="323E4F"/>
                </a:solidFill>
                <a:latin typeface="Peugeot" panose="02000503040000020003" pitchFamily="50" charset="-18"/>
              </a:rPr>
              <a:t>Active</a:t>
            </a:r>
            <a:r>
              <a:rPr lang="sl-SI" altLang="sl-SI" sz="1000" dirty="0">
                <a:solidFill>
                  <a:srgbClr val="323E4F"/>
                </a:solidFill>
                <a:latin typeface="Peugeot" panose="02000503040000020003" pitchFamily="50" charset="-18"/>
              </a:rPr>
              <a:t>, </a:t>
            </a:r>
            <a:r>
              <a:rPr lang="sl-SI" altLang="sl-SI" sz="1000" dirty="0" err="1">
                <a:solidFill>
                  <a:srgbClr val="323E4F"/>
                </a:solidFill>
                <a:latin typeface="Peugeot" panose="02000503040000020003" pitchFamily="50" charset="-18"/>
              </a:rPr>
              <a:t>Allure</a:t>
            </a:r>
            <a:r>
              <a:rPr lang="sl-SI" altLang="sl-SI" sz="1000" dirty="0">
                <a:solidFill>
                  <a:srgbClr val="323E4F"/>
                </a:solidFill>
                <a:latin typeface="Peugeot" panose="02000503040000020003" pitchFamily="50" charset="-18"/>
              </a:rPr>
              <a:t>,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Line in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od tega so vsi na voljo za 100 % električni, bencinski ali dizelski pogon.</a:t>
            </a:r>
          </a:p>
          <a:p>
            <a:pPr algn="just" eaLnBrk="1" hangingPunct="1">
              <a:spcBef>
                <a:spcPts val="600"/>
              </a:spcBef>
              <a:spcAft>
                <a:spcPts val="600"/>
              </a:spcAft>
            </a:pPr>
            <a:r>
              <a:rPr lang="sl-SI" altLang="sl-SI" sz="1000" dirty="0">
                <a:solidFill>
                  <a:srgbClr val="323E4F"/>
                </a:solidFill>
                <a:latin typeface="Peugeot" panose="02000503040000020003" pitchFamily="50" charset="-18"/>
              </a:rPr>
              <a:t>Najbogatejši izvedenki,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Line in </a:t>
            </a:r>
            <a:r>
              <a:rPr lang="sl-SI" altLang="sl-SI" sz="1000" dirty="0" err="1">
                <a:solidFill>
                  <a:srgbClr val="323E4F"/>
                </a:solidFill>
                <a:latin typeface="Peugeot" panose="02000503040000020003" pitchFamily="50" charset="-18"/>
              </a:rPr>
              <a:t>GT</a:t>
            </a:r>
            <a:r>
              <a:rPr lang="sl-SI" altLang="sl-SI" sz="1000" dirty="0">
                <a:solidFill>
                  <a:srgbClr val="323E4F"/>
                </a:solidFill>
                <a:latin typeface="Peugeot" panose="02000503040000020003" pitchFamily="50" charset="-18"/>
              </a:rPr>
              <a:t>, se ponašata s prepoznavnimi stilskimi atributi:</a:t>
            </a:r>
          </a:p>
          <a:p>
            <a:pPr algn="just" eaLnBrk="1" hangingPunct="1">
              <a:spcBef>
                <a:spcPts val="600"/>
              </a:spcBef>
              <a:spcAft>
                <a:spcPts val="600"/>
              </a:spcAft>
              <a:buFontTx/>
              <a:buChar char="-"/>
            </a:pPr>
            <a:r>
              <a:rPr lang="sl-SI" altLang="sl-SI" sz="1000" dirty="0">
                <a:solidFill>
                  <a:srgbClr val="323E4F"/>
                </a:solidFill>
                <a:latin typeface="Peugeot" panose="02000503040000020003" pitchFamily="50" charset="-18"/>
              </a:rPr>
              <a:t> žarometi </a:t>
            </a:r>
            <a:r>
              <a:rPr lang="sl-SI" altLang="sl-SI" sz="1000" dirty="0" err="1">
                <a:solidFill>
                  <a:srgbClr val="323E4F"/>
                </a:solidFill>
                <a:latin typeface="Peugeot" panose="02000503040000020003" pitchFamily="50" charset="-18"/>
              </a:rPr>
              <a:t>Full</a:t>
            </a:r>
            <a:r>
              <a:rPr lang="sl-SI" altLang="sl-SI" sz="1000" dirty="0">
                <a:solidFill>
                  <a:srgbClr val="323E4F"/>
                </a:solidFill>
                <a:latin typeface="Peugeot" panose="02000503040000020003" pitchFamily="50" charset="-18"/>
              </a:rPr>
              <a:t> LED s svetlobno signaturo v obliki treh levjih krempljev,</a:t>
            </a:r>
          </a:p>
          <a:p>
            <a:pPr algn="just" eaLnBrk="1" hangingPunct="1">
              <a:spcBef>
                <a:spcPts val="600"/>
              </a:spcBef>
              <a:spcAft>
                <a:spcPts val="600"/>
              </a:spcAft>
              <a:buFontTx/>
              <a:buChar char="-"/>
            </a:pPr>
            <a:r>
              <a:rPr lang="sl-SI" altLang="sl-SI" sz="1000" dirty="0">
                <a:solidFill>
                  <a:srgbClr val="323E4F"/>
                </a:solidFill>
                <a:latin typeface="Peugeot" panose="02000503040000020003" pitchFamily="50" charset="-18"/>
              </a:rPr>
              <a:t> 18-palčna aluminijasta platišča z diamantno obdelavo z okrasnimi vstavki,</a:t>
            </a:r>
          </a:p>
          <a:p>
            <a:pPr algn="just" eaLnBrk="1" hangingPunct="1">
              <a:spcBef>
                <a:spcPts val="600"/>
              </a:spcBef>
              <a:spcAft>
                <a:spcPts val="600"/>
              </a:spcAft>
              <a:buFontTx/>
              <a:buChar char="-"/>
            </a:pPr>
            <a:r>
              <a:rPr lang="sl-SI" altLang="sl-SI" sz="1000" dirty="0">
                <a:solidFill>
                  <a:srgbClr val="323E4F"/>
                </a:solidFill>
                <a:latin typeface="Peugeot" panose="02000503040000020003" pitchFamily="50" charset="-18"/>
              </a:rPr>
              <a:t> potniški prostor s preciznimi podrobnostmi: črna obloga strehe, okrasni šivi v barvi Adamite, ambientalna osvetlitev prtljažnega prostora, dinamični sedeži, sklop pedal iz aluminija.</a:t>
            </a:r>
          </a:p>
        </p:txBody>
      </p:sp>
      <p:sp>
        <p:nvSpPr>
          <p:cNvPr id="4" name="Rectangle 3">
            <a:extLst>
              <a:ext uri="{FF2B5EF4-FFF2-40B4-BE49-F238E27FC236}">
                <a16:creationId xmlns:a16="http://schemas.microsoft.com/office/drawing/2014/main" id="{CBAC17A9-D1E2-4F7A-AF95-41EA3B0A7D93}"/>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sp>
        <p:nvSpPr>
          <p:cNvPr id="8196" name="Rectangle 5">
            <a:extLst>
              <a:ext uri="{FF2B5EF4-FFF2-40B4-BE49-F238E27FC236}">
                <a16:creationId xmlns:a16="http://schemas.microsoft.com/office/drawing/2014/main" id="{7C8C72CA-EAE1-42BA-83B2-713A1A7807CE}"/>
              </a:ext>
            </a:extLst>
          </p:cNvPr>
          <p:cNvSpPr>
            <a:spLocks noChangeArrowheads="1"/>
          </p:cNvSpPr>
          <p:nvPr/>
        </p:nvSpPr>
        <p:spPr bwMode="auto">
          <a:xfrm>
            <a:off x="1652588" y="6797675"/>
            <a:ext cx="5726112" cy="3114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rPr>
              <a:t>Sam sem bil izjemno očaran in presenečen nad dinamičnim videzom in občutki, ki jih ponuja naš najnovejši </a:t>
            </a:r>
            <a:r>
              <a:rPr lang="sl-SI" altLang="sl-SI" sz="1100" b="1" i="1" dirty="0" err="1">
                <a:solidFill>
                  <a:srgbClr val="404040"/>
                </a:solidFill>
                <a:latin typeface="Peugeot" panose="02000503040000020003" pitchFamily="50" charset="-18"/>
                <a:ea typeface="Times New Roman" panose="02020603050405020304" pitchFamily="18" charset="0"/>
                <a:cs typeface="Arial" panose="020B0604020202020204" pitchFamily="34" charset="0"/>
              </a:rPr>
              <a:t>SUV</a:t>
            </a:r>
            <a:r>
              <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rPr>
              <a:t> PEUGEOT 2008. Vozilo je preprosto poživljajoče! </a:t>
            </a:r>
          </a:p>
          <a:p>
            <a:pPr eaLnBrk="1" hangingPunct="1">
              <a:lnSpc>
                <a:spcPct val="150000"/>
              </a:lnSpc>
            </a:pPr>
            <a:r>
              <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rPr>
              <a:t>Ponuja namreč neverjetno doživetje svobode in vozniške izkušnje, ki so značilne izključno za PEUGEOTE. Odraža našo razburljivo vizijo prihodnosti, v kateri imajo užitki v vožnji svoje častivredno mesto. </a:t>
            </a:r>
          </a:p>
          <a:p>
            <a:pPr eaLnBrk="1" hangingPunct="1">
              <a:lnSpc>
                <a:spcPct val="150000"/>
              </a:lnSpc>
            </a:pPr>
            <a:r>
              <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rPr>
              <a:t>Bencinski, dizelski ali 100 % električni, sami izberite tistega, ki vas bo osrečeval, odvisno od vaših potreb!</a:t>
            </a:r>
          </a:p>
          <a:p>
            <a:pPr eaLnBrk="1" hangingPunct="1">
              <a:lnSpc>
                <a:spcPct val="150000"/>
              </a:lnSpc>
            </a:pPr>
            <a:r>
              <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rPr>
              <a:t>Novi </a:t>
            </a:r>
            <a:r>
              <a:rPr lang="sl-SI" altLang="sl-SI" sz="1100" b="1" i="1" dirty="0" err="1">
                <a:solidFill>
                  <a:srgbClr val="404040"/>
                </a:solidFill>
                <a:latin typeface="Peugeot" panose="02000503040000020003" pitchFamily="50" charset="-18"/>
                <a:ea typeface="Times New Roman" panose="02020603050405020304" pitchFamily="18" charset="0"/>
                <a:cs typeface="Arial" panose="020B0604020202020204" pitchFamily="34" charset="0"/>
              </a:rPr>
              <a:t>SUV</a:t>
            </a:r>
            <a:r>
              <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rPr>
              <a:t> PEUGEOT 2008 vas bo vsakodnevno spremljal po zaslugi koristnih tehnologij in skupka storitev, ki vam poenostavljajo življenje.</a:t>
            </a:r>
          </a:p>
          <a:p>
            <a:pPr eaLnBrk="1" hangingPunct="1">
              <a:lnSpc>
                <a:spcPct val="150000"/>
              </a:lnSpc>
            </a:pPr>
            <a:r>
              <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rPr>
              <a:t>Izkoristite njegove prednosti in predvsem, uživajte!</a:t>
            </a:r>
          </a:p>
          <a:p>
            <a:pPr algn="just" eaLnBrk="1" hangingPunct="1">
              <a:lnSpc>
                <a:spcPct val="150000"/>
              </a:lnSpc>
            </a:pPr>
            <a:endParaRPr lang="sl-SI" altLang="sl-SI" sz="1100" b="1" i="1" dirty="0">
              <a:solidFill>
                <a:srgbClr val="404040"/>
              </a:solidFill>
              <a:latin typeface="Peugeot" panose="02000503040000020003" pitchFamily="50" charset="-18"/>
              <a:ea typeface="Times New Roman" panose="02020603050405020304" pitchFamily="18" charset="0"/>
              <a:cs typeface="Arial" panose="020B0604020202020204" pitchFamily="34" charset="0"/>
            </a:endParaRPr>
          </a:p>
          <a:p>
            <a:pPr algn="just" eaLnBrk="1" hangingPunct="1">
              <a:lnSpc>
                <a:spcPct val="150000"/>
              </a:lnSpc>
            </a:pPr>
            <a:r>
              <a:rPr lang="sl-SI" altLang="sl-SI" sz="1100" dirty="0">
                <a:solidFill>
                  <a:srgbClr val="404040"/>
                </a:solidFill>
                <a:latin typeface="Peugeot" panose="02000503040000020003" pitchFamily="50" charset="-18"/>
                <a:ea typeface="Times New Roman" panose="02020603050405020304" pitchFamily="18" charset="0"/>
                <a:cs typeface="Arial" panose="020B0604020202020204" pitchFamily="34" charset="0"/>
              </a:rPr>
              <a:t>		  </a:t>
            </a:r>
            <a:r>
              <a:rPr lang="sl-SI" altLang="sl-SI" sz="1100" b="1" dirty="0">
                <a:solidFill>
                  <a:srgbClr val="404040"/>
                </a:solidFill>
                <a:latin typeface="Peugeot" panose="02000503040000020003" pitchFamily="50" charset="-18"/>
                <a:ea typeface="Times New Roman" panose="02020603050405020304" pitchFamily="18" charset="0"/>
                <a:cs typeface="Arial" panose="020B0604020202020204" pitchFamily="34" charset="0"/>
              </a:rPr>
              <a:t>Jean-</a:t>
            </a:r>
            <a:r>
              <a:rPr lang="sl-SI" altLang="sl-SI" sz="1100" b="1" dirty="0" err="1">
                <a:solidFill>
                  <a:srgbClr val="404040"/>
                </a:solidFill>
                <a:latin typeface="Peugeot" panose="02000503040000020003" pitchFamily="50" charset="-18"/>
                <a:ea typeface="Times New Roman" panose="02020603050405020304" pitchFamily="18" charset="0"/>
                <a:cs typeface="Arial" panose="020B0604020202020204" pitchFamily="34" charset="0"/>
              </a:rPr>
              <a:t>Philippe</a:t>
            </a:r>
            <a:r>
              <a:rPr lang="sl-SI" altLang="sl-SI" sz="1100" b="1" dirty="0">
                <a:solidFill>
                  <a:srgbClr val="404040"/>
                </a:solidFill>
                <a:latin typeface="Peugeot" panose="02000503040000020003" pitchFamily="50" charset="-18"/>
                <a:ea typeface="Times New Roman" panose="02020603050405020304" pitchFamily="18" charset="0"/>
                <a:cs typeface="Arial" panose="020B0604020202020204" pitchFamily="34" charset="0"/>
              </a:rPr>
              <a:t> </a:t>
            </a:r>
            <a:r>
              <a:rPr lang="sl-SI" altLang="sl-SI" sz="1100" b="1" dirty="0" err="1">
                <a:solidFill>
                  <a:srgbClr val="404040"/>
                </a:solidFill>
                <a:latin typeface="Peugeot" panose="02000503040000020003" pitchFamily="50" charset="-18"/>
                <a:ea typeface="Times New Roman" panose="02020603050405020304" pitchFamily="18" charset="0"/>
                <a:cs typeface="Arial" panose="020B0604020202020204" pitchFamily="34" charset="0"/>
              </a:rPr>
              <a:t>IMPARATO</a:t>
            </a:r>
            <a:r>
              <a:rPr lang="sl-SI" altLang="sl-SI" sz="1100" b="1" dirty="0">
                <a:solidFill>
                  <a:srgbClr val="404040"/>
                </a:solidFill>
                <a:latin typeface="Peugeot" panose="02000503040000020003" pitchFamily="50" charset="-18"/>
                <a:ea typeface="Times New Roman" panose="02020603050405020304" pitchFamily="18" charset="0"/>
                <a:cs typeface="Arial" panose="020B0604020202020204" pitchFamily="34" charset="0"/>
              </a:rPr>
              <a:t>, generalni direktor znamke PEUGEOT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B667F6B-C250-4EE9-99FD-9B46CD884468}"/>
              </a:ext>
            </a:extLst>
          </p:cNvPr>
          <p:cNvSpPr/>
          <p:nvPr/>
        </p:nvSpPr>
        <p:spPr>
          <a:xfrm>
            <a:off x="388938" y="314325"/>
            <a:ext cx="6926262" cy="5763437"/>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spcBef>
                <a:spcPts val="600"/>
              </a:spcBef>
            </a:pPr>
            <a:r>
              <a:rPr lang="sl-SI" altLang="sl-SI" sz="1000" b="1" dirty="0">
                <a:solidFill>
                  <a:srgbClr val="323E4F"/>
                </a:solidFill>
                <a:latin typeface="Peugeot" panose="02000503040000020003" pitchFamily="50" charset="-18"/>
              </a:rPr>
              <a:t>Razburljivi užitki v vožnji </a:t>
            </a:r>
            <a:r>
              <a:rPr lang="sl-SI" altLang="sl-SI" sz="1000" b="1" dirty="0" err="1">
                <a:solidFill>
                  <a:srgbClr val="323E4F"/>
                </a:solidFill>
                <a:latin typeface="Peugeot" panose="02000503040000020003" pitchFamily="50" charset="-18"/>
              </a:rPr>
              <a:t>Full</a:t>
            </a:r>
            <a:r>
              <a:rPr lang="sl-SI" altLang="sl-SI" sz="1000" b="1" dirty="0">
                <a:solidFill>
                  <a:srgbClr val="323E4F"/>
                </a:solidFill>
                <a:latin typeface="Peugeot" panose="02000503040000020003" pitchFamily="50" charset="-18"/>
              </a:rPr>
              <a:t> </a:t>
            </a:r>
            <a:r>
              <a:rPr lang="sl-SI" altLang="sl-SI" sz="1000" b="1" dirty="0" err="1">
                <a:solidFill>
                  <a:srgbClr val="323E4F"/>
                </a:solidFill>
                <a:latin typeface="Peugeot" panose="02000503040000020003" pitchFamily="50" charset="-18"/>
              </a:rPr>
              <a:t>Electric</a:t>
            </a:r>
            <a:endParaRPr lang="sl-SI" altLang="sl-SI" sz="1000" b="1" dirty="0">
              <a:solidFill>
                <a:srgbClr val="323E4F"/>
              </a:solidFill>
              <a:latin typeface="Peugeot" panose="02000503040000020003" pitchFamily="50" charset="-18"/>
            </a:endParaRP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Elektrika zna biti tudi magična, zato bo s prvim električnim </a:t>
            </a:r>
            <a:r>
              <a:rPr lang="sl-SI" altLang="sl-SI" sz="1000" dirty="0" err="1">
                <a:solidFill>
                  <a:srgbClr val="323E4F"/>
                </a:solidFill>
                <a:latin typeface="Peugeot" panose="02000503040000020003" pitchFamily="50" charset="-18"/>
              </a:rPr>
              <a:t>SUV</a:t>
            </a:r>
            <a:r>
              <a:rPr lang="sl-SI" altLang="sl-SI" sz="1000" dirty="0">
                <a:solidFill>
                  <a:srgbClr val="323E4F"/>
                </a:solidFill>
                <a:latin typeface="Peugeot" panose="02000503040000020003" pitchFamily="50" charset="-18"/>
              </a:rPr>
              <a:t>-jem znamke PEUGEOT možno izkusiti novo raven občutkov. V 100 % električnem načinu pogona bo imel voznik na razpolago izjemno visoko odzivnost in povsem neslišno delovanje brez vsakršnih tresljajev. Tem užitkom se pridružuje še možnost svobodnega gibanja po mestu, tudi po tistih predelih, kjer so uvedene omejitve prometnega režima.</a:t>
            </a: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Motor z močjo 100 kW (136 KM) in 260 </a:t>
            </a:r>
            <a:r>
              <a:rPr lang="sl-SI" altLang="sl-SI" sz="1000" dirty="0" err="1">
                <a:solidFill>
                  <a:srgbClr val="323E4F"/>
                </a:solidFill>
                <a:latin typeface="Peugeot" panose="02000503040000020003" pitchFamily="50" charset="-18"/>
              </a:rPr>
              <a:t>Nm</a:t>
            </a:r>
            <a:r>
              <a:rPr lang="sl-SI" altLang="sl-SI" sz="1000" dirty="0">
                <a:solidFill>
                  <a:srgbClr val="323E4F"/>
                </a:solidFill>
                <a:latin typeface="Peugeot" panose="02000503040000020003" pitchFamily="50" charset="-18"/>
              </a:rPr>
              <a:t> navora, ki sta nemudoma razpoložljiva, vsakodnevno zagotavlja udobje v vseh situacijah. Akumulator z visoko kapaciteto 50 kWh zagotavlja celo 310 kilometrov avtonomije po novem standardu </a:t>
            </a:r>
            <a:r>
              <a:rPr lang="sl-SI" altLang="sl-SI" sz="1000" dirty="0" err="1">
                <a:solidFill>
                  <a:srgbClr val="323E4F"/>
                </a:solidFill>
                <a:latin typeface="Peugeot" panose="02000503040000020003" pitchFamily="50" charset="-18"/>
              </a:rPr>
              <a:t>WLTP</a:t>
            </a:r>
            <a:r>
              <a:rPr lang="sl-SI" altLang="sl-SI" sz="1000" dirty="0">
                <a:solidFill>
                  <a:srgbClr val="323E4F"/>
                </a:solidFill>
                <a:latin typeface="Peugeot" panose="02000503040000020003" pitchFamily="50" charset="-18"/>
              </a:rPr>
              <a:t>. Garancija na akumulator velja 8 let oziroma 160.000 kilometrov pri 70 % napolnjenosti.</a:t>
            </a:r>
          </a:p>
          <a:p>
            <a:pPr algn="just" eaLnBrk="1" hangingPunct="1">
              <a:lnSpc>
                <a:spcPct val="150000"/>
              </a:lnSpc>
              <a:spcBef>
                <a:spcPts val="600"/>
              </a:spcBef>
              <a:spcAft>
                <a:spcPts val="1000"/>
              </a:spcAft>
            </a:pPr>
            <a:r>
              <a:rPr lang="sl-SI" altLang="sl-SI" sz="1000" dirty="0">
                <a:solidFill>
                  <a:srgbClr val="323E4F"/>
                </a:solidFill>
                <a:latin typeface="Peugeot" panose="02000503040000020003" pitchFamily="50" charset="-18"/>
              </a:rPr>
              <a:t>Prikaz energetskih pretokov na sredinskem zaslonu in na instrumentni plošči PEUGEOT i-</a:t>
            </a:r>
            <a:r>
              <a:rPr lang="sl-SI" altLang="sl-SI" sz="1000" dirty="0" err="1">
                <a:solidFill>
                  <a:srgbClr val="323E4F"/>
                </a:solidFill>
                <a:latin typeface="Peugeot" panose="02000503040000020003" pitchFamily="50" charset="-18"/>
              </a:rPr>
              <a:t>Cockpit</a:t>
            </a:r>
            <a:r>
              <a:rPr lang="sl-SI" altLang="sl-SI" sz="1000" dirty="0">
                <a:solidFill>
                  <a:srgbClr val="323E4F"/>
                </a:solidFill>
                <a:latin typeface="Peugeot" panose="02000503040000020003" pitchFamily="50" charset="-18"/>
              </a:rPr>
              <a:t>® 3D je didaktičen in intuitiven, tako da je možno z njega povsem enostavno razbrati način delovanja pogonskega sklopa. </a:t>
            </a:r>
          </a:p>
          <a:p>
            <a:pPr algn="just" eaLnBrk="1" hangingPunct="1">
              <a:lnSpc>
                <a:spcPct val="150000"/>
              </a:lnSpc>
            </a:pPr>
            <a:r>
              <a:rPr lang="sl-SI" altLang="sl-SI" sz="1000" dirty="0">
                <a:solidFill>
                  <a:srgbClr val="323E4F"/>
                </a:solidFill>
                <a:latin typeface="Peugeot" panose="02000503040000020003" pitchFamily="50" charset="-18"/>
              </a:rPr>
              <a:t>Na voljo sta dva intuitivna načina za generiranje energije pri zaviranju, do katerih je možno dostopiti neposredno prek prestavne ročice:</a:t>
            </a:r>
          </a:p>
          <a:p>
            <a:pPr algn="just" eaLnBrk="1" hangingPunct="1">
              <a:lnSpc>
                <a:spcPct val="150000"/>
              </a:lnSpc>
              <a:buFontTx/>
              <a:buChar char="-"/>
            </a:pPr>
            <a:r>
              <a:rPr lang="sl-SI" altLang="sl-SI" sz="1000" dirty="0">
                <a:solidFill>
                  <a:srgbClr val="323E4F"/>
                </a:solidFill>
                <a:latin typeface="Peugeot" panose="02000503040000020003" pitchFamily="50" charset="-18"/>
              </a:rPr>
              <a:t> </a:t>
            </a:r>
            <a:r>
              <a:rPr lang="sl-SI" altLang="sl-SI" sz="1000" dirty="0" err="1">
                <a:solidFill>
                  <a:srgbClr val="323E4F"/>
                </a:solidFill>
                <a:latin typeface="Peugeot" panose="02000503040000020003" pitchFamily="50" charset="-18"/>
              </a:rPr>
              <a:t>Drive</a:t>
            </a:r>
            <a:r>
              <a:rPr lang="sl-SI" altLang="sl-SI" sz="1000" dirty="0">
                <a:solidFill>
                  <a:srgbClr val="323E4F"/>
                </a:solidFill>
                <a:latin typeface="Peugeot" panose="02000503040000020003" pitchFamily="50" charset="-18"/>
              </a:rPr>
              <a:t> («D») za standardno generiranje energije v načinu vožnje, podobno kot pri bencinskem ali dizelskem vozilu;</a:t>
            </a:r>
          </a:p>
          <a:p>
            <a:pPr algn="just" eaLnBrk="1" hangingPunct="1">
              <a:lnSpc>
                <a:spcPct val="150000"/>
              </a:lnSpc>
              <a:buFontTx/>
              <a:buChar char="-"/>
            </a:pPr>
            <a:r>
              <a:rPr lang="sl-SI" altLang="sl-SI" sz="1000" dirty="0">
                <a:solidFill>
                  <a:srgbClr val="323E4F"/>
                </a:solidFill>
                <a:latin typeface="Peugeot" panose="02000503040000020003" pitchFamily="50" charset="-18"/>
              </a:rPr>
              <a:t> Brake («B») za generiranje energije neposredno med upočasnitvijo prek pedala za plin.</a:t>
            </a:r>
          </a:p>
          <a:p>
            <a:pPr algn="just" eaLnBrk="1" hangingPunct="1">
              <a:lnSpc>
                <a:spcPct val="150000"/>
              </a:lnSpc>
              <a:buFontTx/>
              <a:buChar char="-"/>
            </a:pPr>
            <a:endParaRPr lang="sl-SI" altLang="sl-SI" sz="1000" dirty="0">
              <a:solidFill>
                <a:srgbClr val="323E4F"/>
              </a:solidFill>
              <a:latin typeface="Peugeot" panose="02000503040000020003" pitchFamily="50" charset="-18"/>
            </a:endParaRPr>
          </a:p>
          <a:p>
            <a:pPr algn="just" eaLnBrk="1" hangingPunct="1">
              <a:lnSpc>
                <a:spcPct val="150000"/>
              </a:lnSpc>
            </a:pPr>
            <a:r>
              <a:rPr lang="sl-SI" altLang="sl-SI" sz="1000" dirty="0">
                <a:solidFill>
                  <a:srgbClr val="323E4F"/>
                </a:solidFill>
                <a:latin typeface="Peugeot" panose="02000503040000020003" pitchFamily="50" charset="-18"/>
              </a:rPr>
              <a:t>Akumulatorji so na optimalen način umeščeni v pod, tako da lahko tudi tisti, ki se odločijo za električni pogon, izkoristijo vse zmogljivosti novega </a:t>
            </a:r>
            <a:r>
              <a:rPr lang="sl-SI" altLang="sl-SI" sz="1000" dirty="0" err="1">
                <a:solidFill>
                  <a:srgbClr val="323E4F"/>
                </a:solidFill>
                <a:latin typeface="Peugeot" panose="02000503040000020003" pitchFamily="50" charset="-18"/>
              </a:rPr>
              <a:t>SUV</a:t>
            </a:r>
            <a:r>
              <a:rPr lang="sl-SI" altLang="sl-SI" sz="1000" dirty="0">
                <a:solidFill>
                  <a:srgbClr val="323E4F"/>
                </a:solidFill>
                <a:latin typeface="Peugeot" panose="02000503040000020003" pitchFamily="50" charset="-18"/>
              </a:rPr>
              <a:t>-ja PEUGEOTA 2008. To je zagotovilo za enako bivalno udobje in prostornino prtljažnika kot pri izvedenkah z motorjem na notranje zgorevanje.</a:t>
            </a:r>
          </a:p>
          <a:p>
            <a:pPr algn="just" eaLnBrk="1" hangingPunct="1">
              <a:lnSpc>
                <a:spcPct val="150000"/>
              </a:lnSpc>
            </a:pPr>
            <a:endParaRPr lang="sl-SI" altLang="sl-SI" sz="1000" dirty="0">
              <a:solidFill>
                <a:srgbClr val="323E4F"/>
              </a:solidFill>
              <a:latin typeface="Peugeot" panose="02000503040000020003" pitchFamily="50" charset="-18"/>
            </a:endParaRPr>
          </a:p>
          <a:p>
            <a:pPr algn="just" eaLnBrk="1" hangingPunct="1">
              <a:lnSpc>
                <a:spcPct val="150000"/>
              </a:lnSpc>
            </a:pPr>
            <a:r>
              <a:rPr lang="sl-SI" altLang="sl-SI" sz="1000" dirty="0">
                <a:solidFill>
                  <a:srgbClr val="323E4F"/>
                </a:solidFill>
                <a:latin typeface="Peugeot" panose="02000503040000020003" pitchFamily="50" charset="-18"/>
              </a:rPr>
              <a:t>Dinamična odzivnost novega </a:t>
            </a:r>
            <a:r>
              <a:rPr lang="sl-SI" altLang="sl-SI" sz="1000" dirty="0" err="1">
                <a:solidFill>
                  <a:srgbClr val="323E4F"/>
                </a:solidFill>
                <a:latin typeface="Peugeot" panose="02000503040000020003" pitchFamily="50" charset="-18"/>
              </a:rPr>
              <a:t>SUV</a:t>
            </a:r>
            <a:r>
              <a:rPr lang="sl-SI" altLang="sl-SI" sz="1000" dirty="0">
                <a:solidFill>
                  <a:srgbClr val="323E4F"/>
                </a:solidFill>
                <a:latin typeface="Peugeot" panose="02000503040000020003" pitchFamily="50" charset="-18"/>
              </a:rPr>
              <a:t>-ja PEUGEOTA e-2008 je bila kot ena od temeljnih prepoznavnih lastnosti znamke deležna čisto posebne pozornosti ter zagotavlja neprimerljivo lego na cesti in enakovredne užitke v vožnji kot pri bencinskih in dizelskih izvedenkah. Preme so bile ustrezno prilagojene in razporeditev teže je optimalna.</a:t>
            </a:r>
          </a:p>
        </p:txBody>
      </p:sp>
      <p:sp>
        <p:nvSpPr>
          <p:cNvPr id="4" name="Rectangle 3">
            <a:extLst>
              <a:ext uri="{FF2B5EF4-FFF2-40B4-BE49-F238E27FC236}">
                <a16:creationId xmlns:a16="http://schemas.microsoft.com/office/drawing/2014/main" id="{3811F63F-7412-471D-9439-55003F0382B2}"/>
              </a:ext>
            </a:extLst>
          </p:cNvPr>
          <p:cNvSpPr/>
          <p:nvPr/>
        </p:nvSpPr>
        <p:spPr>
          <a:xfrm rot="16200000">
            <a:off x="-2824956" y="9033669"/>
            <a:ext cx="5984875" cy="334963"/>
          </a:xfrm>
          <a:prstGeom prst="rect">
            <a:avLst/>
          </a:prstGeom>
        </p:spPr>
        <p:txBody>
          <a:bodyPr>
            <a:spAutoFit/>
          </a:bodyPr>
          <a:lstStyle>
            <a:lvl1pPr marL="1619250">
              <a:tabLst>
                <a:tab pos="2808288" algn="l"/>
              </a:tabLst>
              <a:defRPr>
                <a:solidFill>
                  <a:schemeClr val="tx1"/>
                </a:solidFill>
                <a:latin typeface="Calibri" panose="020F0502020204030204" pitchFamily="34" charset="0"/>
              </a:defRPr>
            </a:lvl1pPr>
            <a:lvl2pPr marL="742950" indent="-285750">
              <a:tabLst>
                <a:tab pos="2808288" algn="l"/>
              </a:tabLst>
              <a:defRPr>
                <a:solidFill>
                  <a:schemeClr val="tx1"/>
                </a:solidFill>
                <a:latin typeface="Calibri" panose="020F0502020204030204" pitchFamily="34" charset="0"/>
              </a:defRPr>
            </a:lvl2pPr>
            <a:lvl3pPr marL="1143000" indent="-228600">
              <a:tabLst>
                <a:tab pos="2808288" algn="l"/>
              </a:tabLst>
              <a:defRPr>
                <a:solidFill>
                  <a:schemeClr val="tx1"/>
                </a:solidFill>
                <a:latin typeface="Calibri" panose="020F0502020204030204" pitchFamily="34" charset="0"/>
              </a:defRPr>
            </a:lvl3pPr>
            <a:lvl4pPr marL="1600200" indent="-228600">
              <a:tabLst>
                <a:tab pos="2808288" algn="l"/>
              </a:tabLst>
              <a:defRPr>
                <a:solidFill>
                  <a:schemeClr val="tx1"/>
                </a:solidFill>
                <a:latin typeface="Calibri" panose="020F0502020204030204" pitchFamily="34" charset="0"/>
              </a:defRPr>
            </a:lvl4pPr>
            <a:lvl5pPr marL="2057400" indent="-228600">
              <a:tabLst>
                <a:tab pos="2808288" algn="l"/>
              </a:tabLst>
              <a:defRPr>
                <a:solidFill>
                  <a:schemeClr val="tx1"/>
                </a:solidFill>
                <a:latin typeface="Calibri" panose="020F0502020204030204" pitchFamily="34" charset="0"/>
              </a:defRPr>
            </a:lvl5pPr>
            <a:lvl6pPr marL="2514600" indent="-228600" defTabSz="457200" fontAlgn="base">
              <a:spcBef>
                <a:spcPct val="0"/>
              </a:spcBef>
              <a:spcAft>
                <a:spcPct val="0"/>
              </a:spcAft>
              <a:tabLst>
                <a:tab pos="2808288" algn="l"/>
              </a:tabLst>
              <a:defRPr>
                <a:solidFill>
                  <a:schemeClr val="tx1"/>
                </a:solidFill>
                <a:latin typeface="Calibri" panose="020F0502020204030204" pitchFamily="34" charset="0"/>
              </a:defRPr>
            </a:lvl6pPr>
            <a:lvl7pPr marL="2971800" indent="-228600" defTabSz="457200" fontAlgn="base">
              <a:spcBef>
                <a:spcPct val="0"/>
              </a:spcBef>
              <a:spcAft>
                <a:spcPct val="0"/>
              </a:spcAft>
              <a:tabLst>
                <a:tab pos="2808288" algn="l"/>
              </a:tabLst>
              <a:defRPr>
                <a:solidFill>
                  <a:schemeClr val="tx1"/>
                </a:solidFill>
                <a:latin typeface="Calibri" panose="020F0502020204030204" pitchFamily="34" charset="0"/>
              </a:defRPr>
            </a:lvl7pPr>
            <a:lvl8pPr marL="3429000" indent="-228600" defTabSz="457200" fontAlgn="base">
              <a:spcBef>
                <a:spcPct val="0"/>
              </a:spcBef>
              <a:spcAft>
                <a:spcPct val="0"/>
              </a:spcAft>
              <a:tabLst>
                <a:tab pos="2808288" algn="l"/>
              </a:tabLst>
              <a:defRPr>
                <a:solidFill>
                  <a:schemeClr val="tx1"/>
                </a:solidFill>
                <a:latin typeface="Calibri" panose="020F0502020204030204" pitchFamily="34" charset="0"/>
              </a:defRPr>
            </a:lvl8pPr>
            <a:lvl9pPr marL="3886200" indent="-228600" defTabSz="457200" fontAlgn="base">
              <a:spcBef>
                <a:spcPct val="0"/>
              </a:spcBef>
              <a:spcAft>
                <a:spcPct val="0"/>
              </a:spcAft>
              <a:tabLst>
                <a:tab pos="2808288" algn="l"/>
              </a:tabLst>
              <a:defRPr>
                <a:solidFill>
                  <a:schemeClr val="tx1"/>
                </a:solidFill>
                <a:latin typeface="Calibri" panose="020F0502020204030204" pitchFamily="34" charset="0"/>
              </a:defRPr>
            </a:lvl9pPr>
          </a:lstStyle>
          <a:p>
            <a:pPr eaLnBrk="1" hangingPunct="1">
              <a:lnSpc>
                <a:spcPct val="150000"/>
              </a:lnSpc>
            </a:pPr>
            <a:r>
              <a:rPr lang="en-US" altLang="sl-SI" sz="1000">
                <a:solidFill>
                  <a:srgbClr val="BFBFBF"/>
                </a:solidFill>
                <a:latin typeface="Peugeot" panose="02000503040000020003" pitchFamily="50" charset="-18"/>
                <a:ea typeface="Times New Roman" panose="02020603050405020304" pitchFamily="18" charset="0"/>
                <a:cs typeface="Arial" panose="020B0604020202020204" pitchFamily="34" charset="0"/>
              </a:rPr>
              <a:t>NOVI SUV PEUGEOT 2008 / GRADIVO ZA MEDIJE, 19. JUNIJ 2019</a:t>
            </a:r>
          </a:p>
        </p:txBody>
      </p:sp>
      <p:pic>
        <p:nvPicPr>
          <p:cNvPr id="2" name="Slika 1"/>
          <p:cNvPicPr>
            <a:picLocks noChangeAspect="1"/>
          </p:cNvPicPr>
          <p:nvPr/>
        </p:nvPicPr>
        <p:blipFill>
          <a:blip r:embed="rId2"/>
          <a:stretch>
            <a:fillRect/>
          </a:stretch>
        </p:blipFill>
        <p:spPr>
          <a:xfrm>
            <a:off x="0" y="7117918"/>
            <a:ext cx="7559675" cy="35738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08E5248-408A-459D-9050-6C5B4B07DF4C}"/>
              </a:ext>
            </a:extLst>
          </p:cNvPr>
          <p:cNvSpPr/>
          <p:nvPr/>
        </p:nvSpPr>
        <p:spPr>
          <a:xfrm>
            <a:off x="388938" y="180975"/>
            <a:ext cx="6697662" cy="6763711"/>
          </a:xfrm>
          <a:prstGeom prst="rect">
            <a:avLst/>
          </a:prstGeom>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Čas polnjenja je odvisen od razpoložljive moči:</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100 % napolnjenost v 16 urah z zmogljivim priključkom tipa </a:t>
            </a:r>
            <a:r>
              <a:rPr lang="sl-SI" altLang="sl-SI" sz="1000" dirty="0" err="1">
                <a:solidFill>
                  <a:srgbClr val="161C2D"/>
                </a:solidFill>
                <a:latin typeface="Peugeot" panose="02000503040000020003" pitchFamily="50" charset="-18"/>
                <a:cs typeface="Times New Roman" panose="02020603050405020304" pitchFamily="18" charset="0"/>
              </a:rPr>
              <a:t>Green</a:t>
            </a:r>
            <a:r>
              <a:rPr lang="sl-SI" altLang="sl-SI" sz="1000" dirty="0">
                <a:solidFill>
                  <a:srgbClr val="161C2D"/>
                </a:solidFill>
                <a:latin typeface="Peugeot" panose="02000503040000020003" pitchFamily="50" charset="-18"/>
                <a:cs typeface="Times New Roman" panose="02020603050405020304" pitchFamily="18" charset="0"/>
              </a:rPr>
              <a:t> Up™ </a:t>
            </a:r>
            <a:r>
              <a:rPr lang="sl-SI" altLang="sl-SI" sz="1000" dirty="0" err="1">
                <a:solidFill>
                  <a:srgbClr val="161C2D"/>
                </a:solidFill>
                <a:latin typeface="Peugeot" panose="02000503040000020003" pitchFamily="50" charset="-18"/>
                <a:cs typeface="Times New Roman" panose="02020603050405020304" pitchFamily="18" charset="0"/>
              </a:rPr>
              <a:t>Legrand</a:t>
            </a:r>
            <a:r>
              <a:rPr lang="sl-SI" altLang="sl-SI" sz="1000" dirty="0">
                <a:solidFill>
                  <a:srgbClr val="161C2D"/>
                </a:solidFill>
                <a:latin typeface="Peugeot" panose="02000503040000020003" pitchFamily="50" charset="-18"/>
                <a:cs typeface="Times New Roman" panose="02020603050405020304" pitchFamily="18" charset="0"/>
              </a:rPr>
              <a:t>® s priloženim polnilnim kablom,</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 od 5h15 do 8 ur za popolno napolnjenost s postajo </a:t>
            </a:r>
            <a:r>
              <a:rPr lang="sl-SI" altLang="sl-SI" sz="1000" dirty="0" err="1">
                <a:solidFill>
                  <a:srgbClr val="161C2D"/>
                </a:solidFill>
                <a:latin typeface="Peugeot" panose="02000503040000020003" pitchFamily="50" charset="-18"/>
                <a:cs typeface="Times New Roman" panose="02020603050405020304" pitchFamily="18" charset="0"/>
              </a:rPr>
              <a:t>WallBox</a:t>
            </a:r>
            <a:r>
              <a:rPr lang="sl-SI" altLang="sl-SI" sz="1000" dirty="0">
                <a:solidFill>
                  <a:srgbClr val="161C2D"/>
                </a:solidFill>
                <a:latin typeface="Peugeot" panose="02000503040000020003" pitchFamily="50" charset="-18"/>
                <a:cs typeface="Times New Roman" panose="02020603050405020304" pitchFamily="18" charset="0"/>
              </a:rPr>
              <a:t> (trifazna postaja 11 kW ali enofazna postaja 7,4 kW),</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 30 minut za 80-odstotno napolnjenost akumulatorja na javnih polnilnih postajah z močjo 100 kW, koriščenje tovrstnih polnilnikov pa je možno po zaslugi toplotne regulacije akumulatorja.</a:t>
            </a:r>
          </a:p>
          <a:p>
            <a:pPr algn="just" eaLnBrk="1" hangingPunct="1">
              <a:lnSpc>
                <a:spcPct val="150000"/>
              </a:lnSpc>
              <a:buFontTx/>
              <a:buChar char="-"/>
            </a:pPr>
            <a:endParaRPr lang="sl-SI" altLang="sl-SI" sz="1000" dirty="0">
              <a:solidFill>
                <a:srgbClr val="161C2D"/>
              </a:solidFill>
              <a:latin typeface="Peugeot" panose="02000503040000020003" pitchFamily="50" charset="-18"/>
              <a:cs typeface="Times New Roman" panose="02020603050405020304" pitchFamily="18" charset="0"/>
            </a:endParaRPr>
          </a:p>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Polnjenje je možno tudi programsko nastaviti prek zaslona povezljive navigacije ali z aplikacijo </a:t>
            </a:r>
            <a:r>
              <a:rPr lang="sl-SI" altLang="sl-SI" sz="1000" dirty="0" err="1">
                <a:solidFill>
                  <a:srgbClr val="161C2D"/>
                </a:solidFill>
                <a:latin typeface="Peugeot" panose="02000503040000020003" pitchFamily="50" charset="-18"/>
                <a:cs typeface="Times New Roman" panose="02020603050405020304" pitchFamily="18" charset="0"/>
              </a:rPr>
              <a:t>MyPeugeot</a:t>
            </a:r>
            <a:r>
              <a:rPr lang="sl-SI" altLang="sl-SI" sz="1000" dirty="0">
                <a:solidFill>
                  <a:srgbClr val="161C2D"/>
                </a:solidFill>
                <a:latin typeface="Peugeot" panose="02000503040000020003" pitchFamily="50" charset="-18"/>
                <a:cs typeface="Times New Roman" panose="02020603050405020304" pitchFamily="18" charset="0"/>
              </a:rPr>
              <a:t>® na pametnem telefonu. Prek te aplikacije se lahko na daljavo v kateremkoli trenutku tudi sproži ali zaustavi polnjenje in pregleda stopnjo napolnjenosti.</a:t>
            </a:r>
          </a:p>
          <a:p>
            <a:pPr algn="just" eaLnBrk="1" hangingPunct="1">
              <a:lnSpc>
                <a:spcPct val="150000"/>
              </a:lnSpc>
            </a:pPr>
            <a:endParaRPr lang="sl-SI" altLang="sl-SI" sz="1000" dirty="0">
              <a:solidFill>
                <a:srgbClr val="161C2D"/>
              </a:solidFill>
              <a:latin typeface="Peugeot" panose="02000503040000020003" pitchFamily="50" charset="-18"/>
              <a:cs typeface="Times New Roman" panose="02020603050405020304" pitchFamily="18" charset="0"/>
            </a:endParaRPr>
          </a:p>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Za najvišjo raven toplotnega udobja je bila razvita posebna oprema:</a:t>
            </a:r>
          </a:p>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 grelni upornik z močjo 5 kW in z napajanjem prek pogonskega akumulatorja zagotavlja gretje potniškega prostora,</a:t>
            </a:r>
          </a:p>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 grelna črpalka in funkcija za samodejno regulacijo temperature v potniškem prostoru zagotavljata isto stopnjo udobja kot v vozilu s pogonom na motor z notranjim zgorevanjem. Sistem je bil posebej prilagojen za optimalno porabo energije,</a:t>
            </a:r>
          </a:p>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 udobni ogrevani sedeži (odvisno od izvedenke),</a:t>
            </a:r>
          </a:p>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 predhodno toplotno klimatiziranje, ki se ga nastavi prek zaslona na dotik ali daljinsko prek aplikacije </a:t>
            </a:r>
            <a:r>
              <a:rPr lang="sl-SI" altLang="sl-SI" sz="1000" dirty="0" err="1">
                <a:solidFill>
                  <a:srgbClr val="161C2D"/>
                </a:solidFill>
                <a:latin typeface="Peugeot" panose="02000503040000020003" pitchFamily="50" charset="-18"/>
                <a:cs typeface="Times New Roman" panose="02020603050405020304" pitchFamily="18" charset="0"/>
              </a:rPr>
              <a:t>MyPeugeot</a:t>
            </a:r>
            <a:r>
              <a:rPr lang="sl-SI" altLang="sl-SI" sz="1000" dirty="0">
                <a:solidFill>
                  <a:srgbClr val="161C2D"/>
                </a:solidFill>
                <a:latin typeface="Peugeot" panose="02000503040000020003" pitchFamily="50" charset="-18"/>
                <a:cs typeface="Times New Roman" panose="02020603050405020304" pitchFamily="18" charset="0"/>
              </a:rPr>
              <a:t>® na pametnem telefonu, segreje potniški prostor, še preden se odpeljemo.</a:t>
            </a:r>
          </a:p>
          <a:p>
            <a:pPr algn="just" eaLnBrk="1" hangingPunct="1">
              <a:lnSpc>
                <a:spcPct val="150000"/>
              </a:lnSpc>
            </a:pPr>
            <a:endParaRPr lang="sl-SI" altLang="sl-SI" sz="1000" dirty="0">
              <a:solidFill>
                <a:srgbClr val="161C2D"/>
              </a:solidFill>
              <a:latin typeface="Peugeot" panose="02000503040000020003" pitchFamily="50" charset="-18"/>
              <a:cs typeface="Times New Roman" panose="02020603050405020304" pitchFamily="18" charset="0"/>
            </a:endParaRPr>
          </a:p>
          <a:p>
            <a:pPr algn="just" eaLnBrk="1" hangingPunct="1">
              <a:lnSpc>
                <a:spcPct val="150000"/>
              </a:lnSpc>
            </a:pPr>
            <a:r>
              <a:rPr lang="sl-SI" altLang="sl-SI" sz="1000" dirty="0">
                <a:solidFill>
                  <a:srgbClr val="161C2D"/>
                </a:solidFill>
                <a:latin typeface="Peugeot" panose="02000503040000020003" pitchFamily="50" charset="-18"/>
                <a:cs typeface="Times New Roman" panose="02020603050405020304" pitchFamily="18" charset="0"/>
              </a:rPr>
              <a:t>Novi </a:t>
            </a:r>
            <a:r>
              <a:rPr lang="sl-SI" altLang="sl-SI" sz="1000" dirty="0" err="1">
                <a:solidFill>
                  <a:srgbClr val="161C2D"/>
                </a:solidFill>
                <a:latin typeface="Peugeot" panose="02000503040000020003" pitchFamily="50" charset="-18"/>
                <a:cs typeface="Times New Roman" panose="02020603050405020304" pitchFamily="18" charset="0"/>
              </a:rPr>
              <a:t>SUV</a:t>
            </a:r>
            <a:r>
              <a:rPr lang="sl-SI" altLang="sl-SI" sz="1000" dirty="0">
                <a:solidFill>
                  <a:srgbClr val="161C2D"/>
                </a:solidFill>
                <a:latin typeface="Peugeot" panose="02000503040000020003" pitchFamily="50" charset="-18"/>
                <a:cs typeface="Times New Roman" panose="02020603050405020304" pitchFamily="18" charset="0"/>
              </a:rPr>
              <a:t> PEUGEOT e-2008 nima svojstvene oblike karoserije, ponaša pa se z nekaj privlačnimi podrobnostmi, ki elegantno poudarijo njegovo "naelektreno" osebnost:</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 bleščeč logotip leva z dikroičnim odsevom v modro-zeleni barvi, katere videz se spreminja z zornim kotom, </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 poseben monogram « e » na prednjih blatnikih in prtljažnih vratih, </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 elegantna okrasna maska v barvi karoserije z horizontalnimi linijami,</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 ekskluzivno oblazinjenje sedežev v materialu </a:t>
            </a:r>
            <a:r>
              <a:rPr lang="sl-SI" altLang="sl-SI" sz="1000" dirty="0" err="1">
                <a:solidFill>
                  <a:srgbClr val="161C2D"/>
                </a:solidFill>
                <a:latin typeface="Peugeot" panose="02000503040000020003" pitchFamily="50" charset="-18"/>
                <a:cs typeface="Times New Roman" panose="02020603050405020304" pitchFamily="18" charset="0"/>
              </a:rPr>
              <a:t>alcantara</a:t>
            </a:r>
            <a:r>
              <a:rPr lang="sl-SI" altLang="sl-SI" sz="1000" dirty="0">
                <a:solidFill>
                  <a:srgbClr val="161C2D"/>
                </a:solidFill>
                <a:latin typeface="Peugeot" panose="02000503040000020003" pitchFamily="50" charset="-18"/>
                <a:cs typeface="Times New Roman" panose="02020603050405020304" pitchFamily="18" charset="0"/>
              </a:rPr>
              <a:t>© sive barve «Greval» pri PEUGEOTU e-2008 </a:t>
            </a:r>
            <a:r>
              <a:rPr lang="sl-SI" altLang="sl-SI" sz="1000" dirty="0" err="1">
                <a:solidFill>
                  <a:srgbClr val="161C2D"/>
                </a:solidFill>
                <a:latin typeface="Peugeot" panose="02000503040000020003" pitchFamily="50" charset="-18"/>
                <a:cs typeface="Times New Roman" panose="02020603050405020304" pitchFamily="18" charset="0"/>
              </a:rPr>
              <a:t>GT</a:t>
            </a:r>
            <a:r>
              <a:rPr lang="sl-SI" altLang="sl-SI" sz="1000" dirty="0">
                <a:solidFill>
                  <a:srgbClr val="161C2D"/>
                </a:solidFill>
                <a:latin typeface="Peugeot" panose="02000503040000020003" pitchFamily="50" charset="-18"/>
                <a:cs typeface="Times New Roman" panose="02020603050405020304" pitchFamily="18" charset="0"/>
              </a:rPr>
              <a:t>, </a:t>
            </a:r>
          </a:p>
          <a:p>
            <a:pPr algn="just" eaLnBrk="1" hangingPunct="1">
              <a:lnSpc>
                <a:spcPct val="150000"/>
              </a:lnSpc>
              <a:buFontTx/>
              <a:buChar char="-"/>
            </a:pPr>
            <a:r>
              <a:rPr lang="sl-SI" altLang="sl-SI" sz="1000" dirty="0">
                <a:solidFill>
                  <a:srgbClr val="161C2D"/>
                </a:solidFill>
                <a:latin typeface="Peugeot" panose="02000503040000020003" pitchFamily="50" charset="-18"/>
                <a:cs typeface="Times New Roman" panose="02020603050405020304" pitchFamily="18" charset="0"/>
              </a:rPr>
              <a:t> za povsem izpopolnjeno doživetje potniškega prostora pri izvedenki na električni pogon pa poskrbi poseben prikaz na instrumentni plošči 3D in na zaslonu na dotik.</a:t>
            </a:r>
          </a:p>
        </p:txBody>
      </p:sp>
    </p:spTree>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2242</Words>
  <Application>Microsoft Office PowerPoint</Application>
  <PresentationFormat>Po meri</PresentationFormat>
  <Paragraphs>162</Paragraphs>
  <Slides>11</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11</vt:i4>
      </vt:variant>
    </vt:vector>
  </HeadingPairs>
  <TitlesOfParts>
    <vt:vector size="19" baseType="lpstr">
      <vt:lpstr>Arial</vt:lpstr>
      <vt:lpstr>Calibri</vt:lpstr>
      <vt:lpstr>Calibri Light</vt:lpstr>
      <vt:lpstr>Peugeot</vt:lpstr>
      <vt:lpstr>Peugeot Expanded ExtraLight</vt:lpstr>
      <vt:lpstr>Peugeot Expanded Medium</vt:lpstr>
      <vt:lpstr>Times New Roman</vt:lpstr>
      <vt:lpstr>Thème Office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PEUGEOT CITROEN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Predstavitev v PowerPointu</dc:title>
  <dc:creator>MATHIEU RIOU CHAPMAN - U387287</dc:creator>
  <cp:lastModifiedBy>Kmet, Barbara</cp:lastModifiedBy>
  <cp:revision>119</cp:revision>
  <cp:lastPrinted>2019-02-21T13:45:25Z</cp:lastPrinted>
  <dcterms:created xsi:type="dcterms:W3CDTF">2019-01-24T10:17:09Z</dcterms:created>
  <dcterms:modified xsi:type="dcterms:W3CDTF">2019-06-19T06:07:46Z</dcterms:modified>
</cp:coreProperties>
</file>